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C71BD"/>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338" autoAdjust="0"/>
    <p:restoredTop sz="94660"/>
  </p:normalViewPr>
  <p:slideViewPr>
    <p:cSldViewPr snapToGrid="0">
      <p:cViewPr>
        <p:scale>
          <a:sx n="110" d="100"/>
          <a:sy n="110" d="100"/>
        </p:scale>
        <p:origin x="896" y="3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AC33A0-AC2F-9A4E-BE9F-E342A25E0DD4}" type="datetimeFigureOut">
              <a:rPr lang="en-US" smtClean="0"/>
              <a:t>6/16/26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FE0C29-3F50-3240-84C7-1179CF4F0617}" type="slidenum">
              <a:rPr lang="en-US" smtClean="0"/>
              <a:t>‹#›</a:t>
            </a:fld>
            <a:endParaRPr lang="en-US"/>
          </a:p>
        </p:txBody>
      </p:sp>
    </p:spTree>
    <p:extLst>
      <p:ext uri="{BB962C8B-B14F-4D97-AF65-F5344CB8AC3E}">
        <p14:creationId xmlns:p14="http://schemas.microsoft.com/office/powerpoint/2010/main" val="19250784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64" name="Google Shape;564;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5013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7BA06-EFE2-4FBF-4CAE-27D345ADEF3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05F4A6A-785B-7656-265D-CD484658171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A96971-4162-2BAC-8609-B4A78FC58794}"/>
              </a:ext>
            </a:extLst>
          </p:cNvPr>
          <p:cNvSpPr>
            <a:spLocks noGrp="1"/>
          </p:cNvSpPr>
          <p:nvPr>
            <p:ph type="dt" sz="half" idx="10"/>
          </p:nvPr>
        </p:nvSpPr>
        <p:spPr/>
        <p:txBody>
          <a:bodyPr/>
          <a:lstStyle/>
          <a:p>
            <a:fld id="{476DC0D4-3CAD-4E21-BCF9-7E21934FB337}" type="datetimeFigureOut">
              <a:rPr lang="en-US" smtClean="0"/>
              <a:t>6/16/26</a:t>
            </a:fld>
            <a:endParaRPr lang="en-US" dirty="0"/>
          </a:p>
        </p:txBody>
      </p:sp>
      <p:sp>
        <p:nvSpPr>
          <p:cNvPr id="5" name="Footer Placeholder 4">
            <a:extLst>
              <a:ext uri="{FF2B5EF4-FFF2-40B4-BE49-F238E27FC236}">
                <a16:creationId xmlns:a16="http://schemas.microsoft.com/office/drawing/2014/main" id="{C689AA10-6887-5459-4922-78F50F66FB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145D06B-9653-8B98-E2F7-CBFAD3300A70}"/>
              </a:ext>
            </a:extLst>
          </p:cNvPr>
          <p:cNvSpPr>
            <a:spLocks noGrp="1"/>
          </p:cNvSpPr>
          <p:nvPr>
            <p:ph type="sldNum" sz="quarter" idx="12"/>
          </p:nvPr>
        </p:nvSpPr>
        <p:spPr/>
        <p:txBody>
          <a:bodyPr/>
          <a:lstStyle/>
          <a:p>
            <a:fld id="{7DC13559-D27C-4E5A-A67E-3D201CAB4492}" type="slidenum">
              <a:rPr lang="en-US" smtClean="0"/>
              <a:t>‹#›</a:t>
            </a:fld>
            <a:endParaRPr lang="en-US" dirty="0"/>
          </a:p>
        </p:txBody>
      </p:sp>
    </p:spTree>
    <p:extLst>
      <p:ext uri="{BB962C8B-B14F-4D97-AF65-F5344CB8AC3E}">
        <p14:creationId xmlns:p14="http://schemas.microsoft.com/office/powerpoint/2010/main" val="3510500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732A8-B360-C3BB-AAD3-B57BC8EFA1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7E50D5-C86B-7AB2-C192-12AC0B92F39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093A95-75DF-6B37-98B4-D007671C9052}"/>
              </a:ext>
            </a:extLst>
          </p:cNvPr>
          <p:cNvSpPr>
            <a:spLocks noGrp="1"/>
          </p:cNvSpPr>
          <p:nvPr>
            <p:ph type="dt" sz="half" idx="10"/>
          </p:nvPr>
        </p:nvSpPr>
        <p:spPr/>
        <p:txBody>
          <a:bodyPr/>
          <a:lstStyle/>
          <a:p>
            <a:fld id="{476DC0D4-3CAD-4E21-BCF9-7E21934FB337}" type="datetimeFigureOut">
              <a:rPr lang="en-US" smtClean="0"/>
              <a:t>6/16/26</a:t>
            </a:fld>
            <a:endParaRPr lang="en-US" dirty="0"/>
          </a:p>
        </p:txBody>
      </p:sp>
      <p:sp>
        <p:nvSpPr>
          <p:cNvPr id="5" name="Footer Placeholder 4">
            <a:extLst>
              <a:ext uri="{FF2B5EF4-FFF2-40B4-BE49-F238E27FC236}">
                <a16:creationId xmlns:a16="http://schemas.microsoft.com/office/drawing/2014/main" id="{EAE455CC-9FF1-01B3-30E8-3BB4F1A66D9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CB458AD-BEFA-ECDD-BDEB-47919414F783}"/>
              </a:ext>
            </a:extLst>
          </p:cNvPr>
          <p:cNvSpPr>
            <a:spLocks noGrp="1"/>
          </p:cNvSpPr>
          <p:nvPr>
            <p:ph type="sldNum" sz="quarter" idx="12"/>
          </p:nvPr>
        </p:nvSpPr>
        <p:spPr/>
        <p:txBody>
          <a:bodyPr/>
          <a:lstStyle/>
          <a:p>
            <a:fld id="{7DC13559-D27C-4E5A-A67E-3D201CAB4492}" type="slidenum">
              <a:rPr lang="en-US" smtClean="0"/>
              <a:t>‹#›</a:t>
            </a:fld>
            <a:endParaRPr lang="en-US" dirty="0"/>
          </a:p>
        </p:txBody>
      </p:sp>
    </p:spTree>
    <p:extLst>
      <p:ext uri="{BB962C8B-B14F-4D97-AF65-F5344CB8AC3E}">
        <p14:creationId xmlns:p14="http://schemas.microsoft.com/office/powerpoint/2010/main" val="3888035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581C66-E381-0ED7-4B66-86FE7B9B69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E180777-186A-4F47-22DE-9CF29D5E7A5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4AD0E7-974C-D0A9-65D5-751CA96BF1EC}"/>
              </a:ext>
            </a:extLst>
          </p:cNvPr>
          <p:cNvSpPr>
            <a:spLocks noGrp="1"/>
          </p:cNvSpPr>
          <p:nvPr>
            <p:ph type="dt" sz="half" idx="10"/>
          </p:nvPr>
        </p:nvSpPr>
        <p:spPr/>
        <p:txBody>
          <a:bodyPr/>
          <a:lstStyle/>
          <a:p>
            <a:fld id="{476DC0D4-3CAD-4E21-BCF9-7E21934FB337}" type="datetimeFigureOut">
              <a:rPr lang="en-US" smtClean="0"/>
              <a:t>6/16/26</a:t>
            </a:fld>
            <a:endParaRPr lang="en-US" dirty="0"/>
          </a:p>
        </p:txBody>
      </p:sp>
      <p:sp>
        <p:nvSpPr>
          <p:cNvPr id="5" name="Footer Placeholder 4">
            <a:extLst>
              <a:ext uri="{FF2B5EF4-FFF2-40B4-BE49-F238E27FC236}">
                <a16:creationId xmlns:a16="http://schemas.microsoft.com/office/drawing/2014/main" id="{E62E7693-A9DF-B92D-F005-6847622F124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3B12ECF-97EE-4ADB-D503-9BD9D495C97A}"/>
              </a:ext>
            </a:extLst>
          </p:cNvPr>
          <p:cNvSpPr>
            <a:spLocks noGrp="1"/>
          </p:cNvSpPr>
          <p:nvPr>
            <p:ph type="sldNum" sz="quarter" idx="12"/>
          </p:nvPr>
        </p:nvSpPr>
        <p:spPr/>
        <p:txBody>
          <a:bodyPr/>
          <a:lstStyle/>
          <a:p>
            <a:fld id="{7DC13559-D27C-4E5A-A67E-3D201CAB4492}" type="slidenum">
              <a:rPr lang="en-US" smtClean="0"/>
              <a:t>‹#›</a:t>
            </a:fld>
            <a:endParaRPr lang="en-US" dirty="0"/>
          </a:p>
        </p:txBody>
      </p:sp>
    </p:spTree>
    <p:extLst>
      <p:ext uri="{BB962C8B-B14F-4D97-AF65-F5344CB8AC3E}">
        <p14:creationId xmlns:p14="http://schemas.microsoft.com/office/powerpoint/2010/main" val="280665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510A6-5AEE-0389-DE81-4B54EA5918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15D762F-B32B-9FD1-E90A-4AA5AA7125C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F973EC-4550-041F-939E-EC7AFDAC3954}"/>
              </a:ext>
            </a:extLst>
          </p:cNvPr>
          <p:cNvSpPr>
            <a:spLocks noGrp="1"/>
          </p:cNvSpPr>
          <p:nvPr>
            <p:ph type="dt" sz="half" idx="10"/>
          </p:nvPr>
        </p:nvSpPr>
        <p:spPr/>
        <p:txBody>
          <a:bodyPr/>
          <a:lstStyle/>
          <a:p>
            <a:fld id="{476DC0D4-3CAD-4E21-BCF9-7E21934FB337}" type="datetimeFigureOut">
              <a:rPr lang="en-US" smtClean="0"/>
              <a:t>6/16/26</a:t>
            </a:fld>
            <a:endParaRPr lang="en-US" dirty="0"/>
          </a:p>
        </p:txBody>
      </p:sp>
      <p:sp>
        <p:nvSpPr>
          <p:cNvPr id="5" name="Footer Placeholder 4">
            <a:extLst>
              <a:ext uri="{FF2B5EF4-FFF2-40B4-BE49-F238E27FC236}">
                <a16:creationId xmlns:a16="http://schemas.microsoft.com/office/drawing/2014/main" id="{F6ABAB2D-8A33-226B-D092-008D7EC04AE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5B5971B-122D-4249-0F4C-B0071EE6CBAD}"/>
              </a:ext>
            </a:extLst>
          </p:cNvPr>
          <p:cNvSpPr>
            <a:spLocks noGrp="1"/>
          </p:cNvSpPr>
          <p:nvPr>
            <p:ph type="sldNum" sz="quarter" idx="12"/>
          </p:nvPr>
        </p:nvSpPr>
        <p:spPr/>
        <p:txBody>
          <a:bodyPr/>
          <a:lstStyle/>
          <a:p>
            <a:fld id="{7DC13559-D27C-4E5A-A67E-3D201CAB4492}" type="slidenum">
              <a:rPr lang="en-US" smtClean="0"/>
              <a:t>‹#›</a:t>
            </a:fld>
            <a:endParaRPr lang="en-US" dirty="0"/>
          </a:p>
        </p:txBody>
      </p:sp>
    </p:spTree>
    <p:extLst>
      <p:ext uri="{BB962C8B-B14F-4D97-AF65-F5344CB8AC3E}">
        <p14:creationId xmlns:p14="http://schemas.microsoft.com/office/powerpoint/2010/main" val="1911793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7551F-8137-D325-81ED-5F22C77D5C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D029BCC-69A0-ECA7-06AB-D73A1BAF26E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A1AA945-0757-DB4D-00E6-34D83BF8049C}"/>
              </a:ext>
            </a:extLst>
          </p:cNvPr>
          <p:cNvSpPr>
            <a:spLocks noGrp="1"/>
          </p:cNvSpPr>
          <p:nvPr>
            <p:ph type="dt" sz="half" idx="10"/>
          </p:nvPr>
        </p:nvSpPr>
        <p:spPr/>
        <p:txBody>
          <a:bodyPr/>
          <a:lstStyle/>
          <a:p>
            <a:fld id="{476DC0D4-3CAD-4E21-BCF9-7E21934FB337}" type="datetimeFigureOut">
              <a:rPr lang="en-US" smtClean="0"/>
              <a:t>6/16/26</a:t>
            </a:fld>
            <a:endParaRPr lang="en-US" dirty="0"/>
          </a:p>
        </p:txBody>
      </p:sp>
      <p:sp>
        <p:nvSpPr>
          <p:cNvPr id="5" name="Footer Placeholder 4">
            <a:extLst>
              <a:ext uri="{FF2B5EF4-FFF2-40B4-BE49-F238E27FC236}">
                <a16:creationId xmlns:a16="http://schemas.microsoft.com/office/drawing/2014/main" id="{1E1D2222-4A0E-DFC8-3D99-17E484F7291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8ADB12D-7D01-D55B-B7C0-AA2BD9516C99}"/>
              </a:ext>
            </a:extLst>
          </p:cNvPr>
          <p:cNvSpPr>
            <a:spLocks noGrp="1"/>
          </p:cNvSpPr>
          <p:nvPr>
            <p:ph type="sldNum" sz="quarter" idx="12"/>
          </p:nvPr>
        </p:nvSpPr>
        <p:spPr/>
        <p:txBody>
          <a:bodyPr/>
          <a:lstStyle/>
          <a:p>
            <a:fld id="{7DC13559-D27C-4E5A-A67E-3D201CAB4492}" type="slidenum">
              <a:rPr lang="en-US" smtClean="0"/>
              <a:t>‹#›</a:t>
            </a:fld>
            <a:endParaRPr lang="en-US" dirty="0"/>
          </a:p>
        </p:txBody>
      </p:sp>
    </p:spTree>
    <p:extLst>
      <p:ext uri="{BB962C8B-B14F-4D97-AF65-F5344CB8AC3E}">
        <p14:creationId xmlns:p14="http://schemas.microsoft.com/office/powerpoint/2010/main" val="3671892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C10B3-FED8-A125-569F-882B816B659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E4B323-E7EE-324F-6118-C1434BF075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FC9F2CC-274F-DDAD-1FF7-31CFA47E72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45DD3A5-F708-9897-8103-09444A63CD4D}"/>
              </a:ext>
            </a:extLst>
          </p:cNvPr>
          <p:cNvSpPr>
            <a:spLocks noGrp="1"/>
          </p:cNvSpPr>
          <p:nvPr>
            <p:ph type="dt" sz="half" idx="10"/>
          </p:nvPr>
        </p:nvSpPr>
        <p:spPr/>
        <p:txBody>
          <a:bodyPr/>
          <a:lstStyle/>
          <a:p>
            <a:fld id="{476DC0D4-3CAD-4E21-BCF9-7E21934FB337}" type="datetimeFigureOut">
              <a:rPr lang="en-US" smtClean="0"/>
              <a:t>6/16/26</a:t>
            </a:fld>
            <a:endParaRPr lang="en-US" dirty="0"/>
          </a:p>
        </p:txBody>
      </p:sp>
      <p:sp>
        <p:nvSpPr>
          <p:cNvPr id="6" name="Footer Placeholder 5">
            <a:extLst>
              <a:ext uri="{FF2B5EF4-FFF2-40B4-BE49-F238E27FC236}">
                <a16:creationId xmlns:a16="http://schemas.microsoft.com/office/drawing/2014/main" id="{815888AA-2176-97B0-5B0C-EFEFED05515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2ABDA9E-FCCD-7F31-52CE-23F0FA4F5F1F}"/>
              </a:ext>
            </a:extLst>
          </p:cNvPr>
          <p:cNvSpPr>
            <a:spLocks noGrp="1"/>
          </p:cNvSpPr>
          <p:nvPr>
            <p:ph type="sldNum" sz="quarter" idx="12"/>
          </p:nvPr>
        </p:nvSpPr>
        <p:spPr/>
        <p:txBody>
          <a:bodyPr/>
          <a:lstStyle/>
          <a:p>
            <a:fld id="{7DC13559-D27C-4E5A-A67E-3D201CAB4492}" type="slidenum">
              <a:rPr lang="en-US" smtClean="0"/>
              <a:t>‹#›</a:t>
            </a:fld>
            <a:endParaRPr lang="en-US" dirty="0"/>
          </a:p>
        </p:txBody>
      </p:sp>
    </p:spTree>
    <p:extLst>
      <p:ext uri="{BB962C8B-B14F-4D97-AF65-F5344CB8AC3E}">
        <p14:creationId xmlns:p14="http://schemas.microsoft.com/office/powerpoint/2010/main" val="2929757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63FE5-E9EF-7CF1-757A-1D2A5E47740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899A5A0-039B-4883-AD29-0B54B53E2E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301389E-9DAE-8F44-4485-899EDBCFA0C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63B9EA0-994C-1A4E-C748-80B8DC8714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BAB268-8FF6-7038-8B98-70BFFBD626F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EC7583-EBB2-CB4B-16DF-B3F0A247F3D4}"/>
              </a:ext>
            </a:extLst>
          </p:cNvPr>
          <p:cNvSpPr>
            <a:spLocks noGrp="1"/>
          </p:cNvSpPr>
          <p:nvPr>
            <p:ph type="dt" sz="half" idx="10"/>
          </p:nvPr>
        </p:nvSpPr>
        <p:spPr/>
        <p:txBody>
          <a:bodyPr/>
          <a:lstStyle/>
          <a:p>
            <a:fld id="{476DC0D4-3CAD-4E21-BCF9-7E21934FB337}" type="datetimeFigureOut">
              <a:rPr lang="en-US" smtClean="0"/>
              <a:t>6/16/26</a:t>
            </a:fld>
            <a:endParaRPr lang="en-US" dirty="0"/>
          </a:p>
        </p:txBody>
      </p:sp>
      <p:sp>
        <p:nvSpPr>
          <p:cNvPr id="8" name="Footer Placeholder 7">
            <a:extLst>
              <a:ext uri="{FF2B5EF4-FFF2-40B4-BE49-F238E27FC236}">
                <a16:creationId xmlns:a16="http://schemas.microsoft.com/office/drawing/2014/main" id="{07CE351A-3116-ECF2-764B-00CEA8E5BA2D}"/>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29AF269-9DB5-7F60-A65D-CA9B040AB2CE}"/>
              </a:ext>
            </a:extLst>
          </p:cNvPr>
          <p:cNvSpPr>
            <a:spLocks noGrp="1"/>
          </p:cNvSpPr>
          <p:nvPr>
            <p:ph type="sldNum" sz="quarter" idx="12"/>
          </p:nvPr>
        </p:nvSpPr>
        <p:spPr/>
        <p:txBody>
          <a:bodyPr/>
          <a:lstStyle/>
          <a:p>
            <a:fld id="{7DC13559-D27C-4E5A-A67E-3D201CAB4492}" type="slidenum">
              <a:rPr lang="en-US" smtClean="0"/>
              <a:t>‹#›</a:t>
            </a:fld>
            <a:endParaRPr lang="en-US" dirty="0"/>
          </a:p>
        </p:txBody>
      </p:sp>
    </p:spTree>
    <p:extLst>
      <p:ext uri="{BB962C8B-B14F-4D97-AF65-F5344CB8AC3E}">
        <p14:creationId xmlns:p14="http://schemas.microsoft.com/office/powerpoint/2010/main" val="536256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5FA97-61A8-7F00-2559-B1F17D6ABFA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223A3C3-1CE6-57A8-70E6-51611CC00B50}"/>
              </a:ext>
            </a:extLst>
          </p:cNvPr>
          <p:cNvSpPr>
            <a:spLocks noGrp="1"/>
          </p:cNvSpPr>
          <p:nvPr>
            <p:ph type="dt" sz="half" idx="10"/>
          </p:nvPr>
        </p:nvSpPr>
        <p:spPr/>
        <p:txBody>
          <a:bodyPr/>
          <a:lstStyle/>
          <a:p>
            <a:fld id="{476DC0D4-3CAD-4E21-BCF9-7E21934FB337}" type="datetimeFigureOut">
              <a:rPr lang="en-US" smtClean="0"/>
              <a:t>6/16/26</a:t>
            </a:fld>
            <a:endParaRPr lang="en-US" dirty="0"/>
          </a:p>
        </p:txBody>
      </p:sp>
      <p:sp>
        <p:nvSpPr>
          <p:cNvPr id="4" name="Footer Placeholder 3">
            <a:extLst>
              <a:ext uri="{FF2B5EF4-FFF2-40B4-BE49-F238E27FC236}">
                <a16:creationId xmlns:a16="http://schemas.microsoft.com/office/drawing/2014/main" id="{A603C5F5-798B-C18A-8CA4-50A336CEBC8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74D0422C-0773-8A70-1263-05F0A9A35179}"/>
              </a:ext>
            </a:extLst>
          </p:cNvPr>
          <p:cNvSpPr>
            <a:spLocks noGrp="1"/>
          </p:cNvSpPr>
          <p:nvPr>
            <p:ph type="sldNum" sz="quarter" idx="12"/>
          </p:nvPr>
        </p:nvSpPr>
        <p:spPr/>
        <p:txBody>
          <a:bodyPr/>
          <a:lstStyle/>
          <a:p>
            <a:fld id="{7DC13559-D27C-4E5A-A67E-3D201CAB4492}" type="slidenum">
              <a:rPr lang="en-US" smtClean="0"/>
              <a:t>‹#›</a:t>
            </a:fld>
            <a:endParaRPr lang="en-US" dirty="0"/>
          </a:p>
        </p:txBody>
      </p:sp>
    </p:spTree>
    <p:extLst>
      <p:ext uri="{BB962C8B-B14F-4D97-AF65-F5344CB8AC3E}">
        <p14:creationId xmlns:p14="http://schemas.microsoft.com/office/powerpoint/2010/main" val="3479697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4D9B63A-6FA2-D071-1603-33C05AEAC80C}"/>
              </a:ext>
            </a:extLst>
          </p:cNvPr>
          <p:cNvSpPr>
            <a:spLocks noGrp="1"/>
          </p:cNvSpPr>
          <p:nvPr>
            <p:ph type="dt" sz="half" idx="10"/>
          </p:nvPr>
        </p:nvSpPr>
        <p:spPr/>
        <p:txBody>
          <a:bodyPr/>
          <a:lstStyle/>
          <a:p>
            <a:fld id="{476DC0D4-3CAD-4E21-BCF9-7E21934FB337}" type="datetimeFigureOut">
              <a:rPr lang="en-US" smtClean="0"/>
              <a:t>6/16/26</a:t>
            </a:fld>
            <a:endParaRPr lang="en-US" dirty="0"/>
          </a:p>
        </p:txBody>
      </p:sp>
      <p:sp>
        <p:nvSpPr>
          <p:cNvPr id="3" name="Footer Placeholder 2">
            <a:extLst>
              <a:ext uri="{FF2B5EF4-FFF2-40B4-BE49-F238E27FC236}">
                <a16:creationId xmlns:a16="http://schemas.microsoft.com/office/drawing/2014/main" id="{0FE0B485-C0B2-269B-D54E-697C8F8B367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5E319D1D-C5B4-77DE-8E89-4269422CEB56}"/>
              </a:ext>
            </a:extLst>
          </p:cNvPr>
          <p:cNvSpPr>
            <a:spLocks noGrp="1"/>
          </p:cNvSpPr>
          <p:nvPr>
            <p:ph type="sldNum" sz="quarter" idx="12"/>
          </p:nvPr>
        </p:nvSpPr>
        <p:spPr/>
        <p:txBody>
          <a:bodyPr/>
          <a:lstStyle/>
          <a:p>
            <a:fld id="{7DC13559-D27C-4E5A-A67E-3D201CAB4492}" type="slidenum">
              <a:rPr lang="en-US" smtClean="0"/>
              <a:t>‹#›</a:t>
            </a:fld>
            <a:endParaRPr lang="en-US" dirty="0"/>
          </a:p>
        </p:txBody>
      </p:sp>
    </p:spTree>
    <p:extLst>
      <p:ext uri="{BB962C8B-B14F-4D97-AF65-F5344CB8AC3E}">
        <p14:creationId xmlns:p14="http://schemas.microsoft.com/office/powerpoint/2010/main" val="4282586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13C25-9AEB-7F8B-A510-5A1565B4C7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F742AE1-0220-313F-FF71-D001CD074F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E171AFE-FBD1-B287-569D-92F3303C35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59E540-68BE-93FA-AD31-B65368532743}"/>
              </a:ext>
            </a:extLst>
          </p:cNvPr>
          <p:cNvSpPr>
            <a:spLocks noGrp="1"/>
          </p:cNvSpPr>
          <p:nvPr>
            <p:ph type="dt" sz="half" idx="10"/>
          </p:nvPr>
        </p:nvSpPr>
        <p:spPr/>
        <p:txBody>
          <a:bodyPr/>
          <a:lstStyle/>
          <a:p>
            <a:fld id="{476DC0D4-3CAD-4E21-BCF9-7E21934FB337}" type="datetimeFigureOut">
              <a:rPr lang="en-US" smtClean="0"/>
              <a:t>6/16/26</a:t>
            </a:fld>
            <a:endParaRPr lang="en-US" dirty="0"/>
          </a:p>
        </p:txBody>
      </p:sp>
      <p:sp>
        <p:nvSpPr>
          <p:cNvPr id="6" name="Footer Placeholder 5">
            <a:extLst>
              <a:ext uri="{FF2B5EF4-FFF2-40B4-BE49-F238E27FC236}">
                <a16:creationId xmlns:a16="http://schemas.microsoft.com/office/drawing/2014/main" id="{31E7D4AA-9616-14BA-5EEA-6CEBDAB56C0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33B88A8-35CB-6663-9FA2-45796763DF01}"/>
              </a:ext>
            </a:extLst>
          </p:cNvPr>
          <p:cNvSpPr>
            <a:spLocks noGrp="1"/>
          </p:cNvSpPr>
          <p:nvPr>
            <p:ph type="sldNum" sz="quarter" idx="12"/>
          </p:nvPr>
        </p:nvSpPr>
        <p:spPr/>
        <p:txBody>
          <a:bodyPr/>
          <a:lstStyle/>
          <a:p>
            <a:fld id="{7DC13559-D27C-4E5A-A67E-3D201CAB4492}" type="slidenum">
              <a:rPr lang="en-US" smtClean="0"/>
              <a:t>‹#›</a:t>
            </a:fld>
            <a:endParaRPr lang="en-US" dirty="0"/>
          </a:p>
        </p:txBody>
      </p:sp>
    </p:spTree>
    <p:extLst>
      <p:ext uri="{BB962C8B-B14F-4D97-AF65-F5344CB8AC3E}">
        <p14:creationId xmlns:p14="http://schemas.microsoft.com/office/powerpoint/2010/main" val="3433894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F88E5-495C-E9A3-3B03-F927827AC7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E95D41E-C512-C30F-CBFC-8B59E220A0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672A2BCA-8348-A412-2897-CD23BD005B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5327FA-B5F9-8EED-3DF6-1B59DA308A17}"/>
              </a:ext>
            </a:extLst>
          </p:cNvPr>
          <p:cNvSpPr>
            <a:spLocks noGrp="1"/>
          </p:cNvSpPr>
          <p:nvPr>
            <p:ph type="dt" sz="half" idx="10"/>
          </p:nvPr>
        </p:nvSpPr>
        <p:spPr/>
        <p:txBody>
          <a:bodyPr/>
          <a:lstStyle/>
          <a:p>
            <a:fld id="{476DC0D4-3CAD-4E21-BCF9-7E21934FB337}" type="datetimeFigureOut">
              <a:rPr lang="en-US" smtClean="0"/>
              <a:t>6/16/26</a:t>
            </a:fld>
            <a:endParaRPr lang="en-US" dirty="0"/>
          </a:p>
        </p:txBody>
      </p:sp>
      <p:sp>
        <p:nvSpPr>
          <p:cNvPr id="6" name="Footer Placeholder 5">
            <a:extLst>
              <a:ext uri="{FF2B5EF4-FFF2-40B4-BE49-F238E27FC236}">
                <a16:creationId xmlns:a16="http://schemas.microsoft.com/office/drawing/2014/main" id="{75F55AF0-71CB-EC1A-C771-DD3C649BB46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297834D-8838-8C94-EA4B-EB0441C8C55E}"/>
              </a:ext>
            </a:extLst>
          </p:cNvPr>
          <p:cNvSpPr>
            <a:spLocks noGrp="1"/>
          </p:cNvSpPr>
          <p:nvPr>
            <p:ph type="sldNum" sz="quarter" idx="12"/>
          </p:nvPr>
        </p:nvSpPr>
        <p:spPr/>
        <p:txBody>
          <a:bodyPr/>
          <a:lstStyle/>
          <a:p>
            <a:fld id="{7DC13559-D27C-4E5A-A67E-3D201CAB4492}" type="slidenum">
              <a:rPr lang="en-US" smtClean="0"/>
              <a:t>‹#›</a:t>
            </a:fld>
            <a:endParaRPr lang="en-US" dirty="0"/>
          </a:p>
        </p:txBody>
      </p:sp>
    </p:spTree>
    <p:extLst>
      <p:ext uri="{BB962C8B-B14F-4D97-AF65-F5344CB8AC3E}">
        <p14:creationId xmlns:p14="http://schemas.microsoft.com/office/powerpoint/2010/main" val="953007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2455A22-6BCC-2733-AB6E-099D4A80B0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67FB4EB-04C1-2983-D8EF-6255033526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0E5AC0-38A3-FC05-821B-1B0E28E46C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6DC0D4-3CAD-4E21-BCF9-7E21934FB337}" type="datetimeFigureOut">
              <a:rPr lang="en-US" smtClean="0"/>
              <a:t>6/16/26</a:t>
            </a:fld>
            <a:endParaRPr lang="en-US" dirty="0"/>
          </a:p>
        </p:txBody>
      </p:sp>
      <p:sp>
        <p:nvSpPr>
          <p:cNvPr id="5" name="Footer Placeholder 4">
            <a:extLst>
              <a:ext uri="{FF2B5EF4-FFF2-40B4-BE49-F238E27FC236}">
                <a16:creationId xmlns:a16="http://schemas.microsoft.com/office/drawing/2014/main" id="{FB43D7C9-1AB2-91AF-19C2-FF86B6F1E6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761E472-8BAF-F5DC-E676-9D0C831D9D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C13559-D27C-4E5A-A67E-3D201CAB4492}" type="slidenum">
              <a:rPr lang="en-US" smtClean="0"/>
              <a:t>‹#›</a:t>
            </a:fld>
            <a:endParaRPr lang="en-US" dirty="0"/>
          </a:p>
        </p:txBody>
      </p:sp>
    </p:spTree>
    <p:extLst>
      <p:ext uri="{BB962C8B-B14F-4D97-AF65-F5344CB8AC3E}">
        <p14:creationId xmlns:p14="http://schemas.microsoft.com/office/powerpoint/2010/main" val="3303806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a:stretch>
            <a:fillRect/>
          </a:stretch>
        </p:blipFill>
        <p:spPr>
          <a:xfrm>
            <a:off x="0" y="0"/>
            <a:ext cx="12221707" cy="6858000"/>
          </a:xfrm>
          <a:prstGeom prst="rect">
            <a:avLst/>
          </a:prstGeom>
        </p:spPr>
      </p:pic>
      <p:sp>
        <p:nvSpPr>
          <p:cNvPr id="7" name="TextBox 6">
            <a:extLst>
              <a:ext uri="{FF2B5EF4-FFF2-40B4-BE49-F238E27FC236}">
                <a16:creationId xmlns:a16="http://schemas.microsoft.com/office/drawing/2014/main" id="{D0948431-2E54-8B64-C755-0BCA84DF4203}"/>
              </a:ext>
            </a:extLst>
          </p:cNvPr>
          <p:cNvSpPr txBox="1"/>
          <p:nvPr/>
        </p:nvSpPr>
        <p:spPr>
          <a:xfrm>
            <a:off x="218845" y="1263349"/>
            <a:ext cx="6437135" cy="2708434"/>
          </a:xfrm>
          <a:prstGeom prst="rect">
            <a:avLst/>
          </a:prstGeom>
          <a:noFill/>
        </p:spPr>
        <p:txBody>
          <a:bodyPr wrap="square">
            <a:spAutoFit/>
          </a:bodyPr>
          <a:lstStyle/>
          <a:p>
            <a:r>
              <a:rPr lang="en-US" altLang="en-US" sz="4400" b="1" kern="1200" spc="300" dirty="0">
                <a:solidFill>
                  <a:schemeClr val="bg1"/>
                </a:solidFill>
                <a:latin typeface="Arial" panose="020B0604020202020204" pitchFamily="34" charset="0"/>
                <a:cs typeface="Arial" panose="020B0604020202020204" pitchFamily="34" charset="0"/>
              </a:rPr>
              <a:t>HUMAN RESOURCES </a:t>
            </a:r>
          </a:p>
          <a:p>
            <a:r>
              <a:rPr lang="en-US" altLang="en-US" sz="4400" b="1" kern="1200" spc="300" dirty="0">
                <a:solidFill>
                  <a:schemeClr val="bg1"/>
                </a:solidFill>
                <a:latin typeface="Arial" panose="020B0604020202020204" pitchFamily="34" charset="0"/>
                <a:cs typeface="Arial" panose="020B0604020202020204" pitchFamily="34" charset="0"/>
              </a:rPr>
              <a:t>INTERNATIONAL </a:t>
            </a:r>
            <a:br>
              <a:rPr lang="en-US" altLang="en-US" sz="3800" b="1" kern="1200" spc="300" dirty="0">
                <a:solidFill>
                  <a:schemeClr val="bg1"/>
                </a:solidFill>
                <a:latin typeface="Arial" panose="020B0604020202020204" pitchFamily="34" charset="0"/>
                <a:cs typeface="Arial" panose="020B0604020202020204" pitchFamily="34" charset="0"/>
              </a:rPr>
            </a:br>
            <a:r>
              <a:rPr lang="en-US" altLang="en-US" sz="3800" b="1" kern="1200" spc="300" dirty="0">
                <a:solidFill>
                  <a:schemeClr val="bg1"/>
                </a:solidFill>
                <a:latin typeface="Arial" panose="020B0604020202020204" pitchFamily="34" charset="0"/>
                <a:cs typeface="Arial" panose="020B0604020202020204" pitchFamily="34" charset="0"/>
              </a:rPr>
              <a:t>M&amp;A INTEGRATION</a:t>
            </a:r>
            <a:endParaRPr lang="en-US" sz="3800" b="1" spc="300" dirty="0">
              <a:solidFill>
                <a:schemeClr val="bg1"/>
              </a:solidFill>
            </a:endParaRPr>
          </a:p>
        </p:txBody>
      </p:sp>
    </p:spTree>
    <p:extLst>
      <p:ext uri="{BB962C8B-B14F-4D97-AF65-F5344CB8AC3E}">
        <p14:creationId xmlns:p14="http://schemas.microsoft.com/office/powerpoint/2010/main" val="3952020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E1E41E-4320-10FA-DED3-62547D3EE125}"/>
              </a:ext>
            </a:extLst>
          </p:cNvPr>
          <p:cNvSpPr/>
          <p:nvPr/>
        </p:nvSpPr>
        <p:spPr>
          <a:xfrm>
            <a:off x="0" y="-3967"/>
            <a:ext cx="12192000" cy="6858000"/>
          </a:xfrm>
          <a:prstGeom prst="rect">
            <a:avLst/>
          </a:prstGeom>
          <a:solidFill>
            <a:srgbClr val="0C7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FE51D597-5720-330D-F3EB-9542FE4448A8}"/>
              </a:ext>
            </a:extLst>
          </p:cNvPr>
          <p:cNvSpPr txBox="1"/>
          <p:nvPr/>
        </p:nvSpPr>
        <p:spPr>
          <a:xfrm>
            <a:off x="487680" y="1067753"/>
            <a:ext cx="6553200" cy="1077218"/>
          </a:xfrm>
          <a:prstGeom prst="rect">
            <a:avLst/>
          </a:prstGeom>
          <a:noFill/>
        </p:spPr>
        <p:txBody>
          <a:bodyPr wrap="square">
            <a:spAutoFit/>
          </a:bodyPr>
          <a:lstStyle/>
          <a:p>
            <a:r>
              <a:rPr lang="en-US" altLang="en-US" sz="3200" dirty="0">
                <a:solidFill>
                  <a:schemeClr val="bg1"/>
                </a:solidFill>
                <a:latin typeface="Arial Black" panose="020B0A04020102020204" pitchFamily="34" charset="0"/>
                <a:cs typeface="Arial" panose="020B0604020202020204" pitchFamily="34" charset="0"/>
              </a:rPr>
              <a:t>Communication/</a:t>
            </a:r>
          </a:p>
          <a:p>
            <a:r>
              <a:rPr lang="en-US" altLang="en-US" sz="3200" dirty="0">
                <a:solidFill>
                  <a:schemeClr val="bg1"/>
                </a:solidFill>
                <a:latin typeface="Arial Black" panose="020B0A04020102020204" pitchFamily="34" charset="0"/>
                <a:cs typeface="Arial" panose="020B0604020202020204" pitchFamily="34" charset="0"/>
              </a:rPr>
              <a:t>Translation Process</a:t>
            </a:r>
            <a:endParaRPr lang="en-US" altLang="en-US" sz="3200" dirty="0">
              <a:solidFill>
                <a:schemeClr val="bg1"/>
              </a:solidFill>
              <a:latin typeface="Arial "/>
              <a:cs typeface="Arial" panose="020B0604020202020204" pitchFamily="34" charset="0"/>
            </a:endParaRPr>
          </a:p>
        </p:txBody>
      </p:sp>
      <p:sp>
        <p:nvSpPr>
          <p:cNvPr id="9" name="TextBox 8">
            <a:extLst>
              <a:ext uri="{FF2B5EF4-FFF2-40B4-BE49-F238E27FC236}">
                <a16:creationId xmlns:a16="http://schemas.microsoft.com/office/drawing/2014/main" id="{0CCA98A2-EF40-B27C-BC47-0AD2F1384B46}"/>
              </a:ext>
            </a:extLst>
          </p:cNvPr>
          <p:cNvSpPr txBox="1"/>
          <p:nvPr/>
        </p:nvSpPr>
        <p:spPr>
          <a:xfrm>
            <a:off x="833120" y="2889682"/>
            <a:ext cx="3545840" cy="1410386"/>
          </a:xfrm>
          <a:prstGeom prst="rect">
            <a:avLst/>
          </a:prstGeom>
          <a:noFill/>
        </p:spPr>
        <p:txBody>
          <a:bodyPr wrap="square">
            <a:spAutoFit/>
          </a:bodyPr>
          <a:lstStyle/>
          <a:p>
            <a:pPr marR="0" lvl="0">
              <a:lnSpc>
                <a:spcPct val="107000"/>
              </a:lnSpc>
              <a:spcBef>
                <a:spcPts val="0"/>
              </a:spcBef>
              <a:spcAft>
                <a:spcPts val="0"/>
              </a:spcAft>
            </a:pPr>
            <a:r>
              <a:rPr lang="en-US" sz="14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Finalized communications must be submitted 2-3 days in advance of release in order to be translated</a:t>
            </a:r>
          </a:p>
          <a:p>
            <a:pPr marL="342900" marR="0" lvl="0" indent="-342900">
              <a:lnSpc>
                <a:spcPct val="107000"/>
              </a:lnSpc>
              <a:spcBef>
                <a:spcPts val="0"/>
              </a:spcBef>
              <a:spcAft>
                <a:spcPts val="0"/>
              </a:spcAft>
              <a:buFont typeface="Arial" panose="020B0604020202020204" pitchFamily="34" charset="0"/>
              <a:buChar char="•"/>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Communications should be released on the same day in Americas and EMEA in order to avoid a lag in information. </a:t>
            </a:r>
          </a:p>
        </p:txBody>
      </p:sp>
      <p:sp>
        <p:nvSpPr>
          <p:cNvPr id="12" name="TextBox 11">
            <a:extLst>
              <a:ext uri="{FF2B5EF4-FFF2-40B4-BE49-F238E27FC236}">
                <a16:creationId xmlns:a16="http://schemas.microsoft.com/office/drawing/2014/main" id="{B6767C51-EEE6-CF18-B76B-FA5B01D82BD1}"/>
              </a:ext>
            </a:extLst>
          </p:cNvPr>
          <p:cNvSpPr txBox="1"/>
          <p:nvPr/>
        </p:nvSpPr>
        <p:spPr>
          <a:xfrm>
            <a:off x="431800" y="2813164"/>
            <a:ext cx="470408" cy="369332"/>
          </a:xfrm>
          <a:prstGeom prst="rect">
            <a:avLst/>
          </a:prstGeom>
          <a:noFill/>
        </p:spPr>
        <p:txBody>
          <a:bodyPr wrap="square">
            <a:spAutoFit/>
          </a:bodyPr>
          <a:lstStyle/>
          <a:p>
            <a:r>
              <a:rPr lang="en-US" altLang="en-US" dirty="0">
                <a:solidFill>
                  <a:schemeClr val="bg1"/>
                </a:solidFill>
                <a:latin typeface="Arial Black" panose="020B0A04020102020204" pitchFamily="34" charset="0"/>
                <a:cs typeface="Arial" panose="020B0604020202020204" pitchFamily="34" charset="0"/>
              </a:rPr>
              <a:t>5.</a:t>
            </a:r>
            <a:endParaRPr lang="en-US" altLang="en-US" dirty="0">
              <a:solidFill>
                <a:schemeClr val="bg1"/>
              </a:solidFill>
              <a:latin typeface="Arial "/>
              <a:cs typeface="Arial" panose="020B0604020202020204" pitchFamily="34" charset="0"/>
            </a:endParaRPr>
          </a:p>
        </p:txBody>
      </p:sp>
      <p:sp>
        <p:nvSpPr>
          <p:cNvPr id="13" name="TextBox 12">
            <a:extLst>
              <a:ext uri="{FF2B5EF4-FFF2-40B4-BE49-F238E27FC236}">
                <a16:creationId xmlns:a16="http://schemas.microsoft.com/office/drawing/2014/main" id="{E95D37EE-A3D5-EBB4-DA9B-6D67D373CA5C}"/>
              </a:ext>
            </a:extLst>
          </p:cNvPr>
          <p:cNvSpPr txBox="1"/>
          <p:nvPr/>
        </p:nvSpPr>
        <p:spPr>
          <a:xfrm>
            <a:off x="5123065" y="2824189"/>
            <a:ext cx="470408" cy="369332"/>
          </a:xfrm>
          <a:prstGeom prst="rect">
            <a:avLst/>
          </a:prstGeom>
          <a:noFill/>
        </p:spPr>
        <p:txBody>
          <a:bodyPr wrap="square">
            <a:spAutoFit/>
          </a:bodyPr>
          <a:lstStyle/>
          <a:p>
            <a:r>
              <a:rPr lang="en-US" altLang="en-US" dirty="0">
                <a:solidFill>
                  <a:schemeClr val="bg1"/>
                </a:solidFill>
                <a:latin typeface="Arial Black" panose="020B0A04020102020204" pitchFamily="34" charset="0"/>
                <a:cs typeface="Arial" panose="020B0604020202020204" pitchFamily="34" charset="0"/>
              </a:rPr>
              <a:t>6.</a:t>
            </a:r>
            <a:endParaRPr lang="en-US" altLang="en-US" dirty="0">
              <a:solidFill>
                <a:schemeClr val="bg1"/>
              </a:solidFill>
              <a:latin typeface="Arial "/>
              <a:cs typeface="Arial" panose="020B0604020202020204" pitchFamily="34" charset="0"/>
            </a:endParaRPr>
          </a:p>
        </p:txBody>
      </p:sp>
      <p:sp>
        <p:nvSpPr>
          <p:cNvPr id="3" name="TextBox 2">
            <a:extLst>
              <a:ext uri="{FF2B5EF4-FFF2-40B4-BE49-F238E27FC236}">
                <a16:creationId xmlns:a16="http://schemas.microsoft.com/office/drawing/2014/main" id="{6F31B413-362C-9101-88A8-BF5C51011C80}"/>
              </a:ext>
            </a:extLst>
          </p:cNvPr>
          <p:cNvSpPr txBox="1"/>
          <p:nvPr/>
        </p:nvSpPr>
        <p:spPr>
          <a:xfrm>
            <a:off x="5524385" y="2888411"/>
            <a:ext cx="3698240" cy="536622"/>
          </a:xfrm>
          <a:prstGeom prst="rect">
            <a:avLst/>
          </a:prstGeom>
          <a:noFill/>
        </p:spPr>
        <p:txBody>
          <a:bodyPr wrap="square">
            <a:spAutoFit/>
          </a:bodyPr>
          <a:lstStyle/>
          <a:p>
            <a:pPr marR="0" lvl="0">
              <a:lnSpc>
                <a:spcPct val="107000"/>
              </a:lnSpc>
              <a:spcBef>
                <a:spcPts val="0"/>
              </a:spcBef>
              <a:spcAft>
                <a:spcPts val="0"/>
              </a:spcAft>
            </a:pPr>
            <a:r>
              <a:rPr lang="en-US" sz="14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Translations will be done in EMEA and AP (for Chinese only) due to lower costs </a:t>
            </a:r>
          </a:p>
        </p:txBody>
      </p:sp>
      <p:sp>
        <p:nvSpPr>
          <p:cNvPr id="7" name="TextBox 6">
            <a:extLst>
              <a:ext uri="{FF2B5EF4-FFF2-40B4-BE49-F238E27FC236}">
                <a16:creationId xmlns:a16="http://schemas.microsoft.com/office/drawing/2014/main" id="{477D4160-861F-002E-E99A-2E30ABB2533B}"/>
              </a:ext>
            </a:extLst>
          </p:cNvPr>
          <p:cNvSpPr txBox="1"/>
          <p:nvPr/>
        </p:nvSpPr>
        <p:spPr>
          <a:xfrm>
            <a:off x="833120" y="4478570"/>
            <a:ext cx="3545840" cy="536622"/>
          </a:xfrm>
          <a:prstGeom prst="rect">
            <a:avLst/>
          </a:prstGeom>
          <a:noFill/>
        </p:spPr>
        <p:txBody>
          <a:bodyPr wrap="square">
            <a:spAutoFit/>
          </a:bodyPr>
          <a:lstStyle/>
          <a:p>
            <a:pPr marR="0" lvl="0">
              <a:lnSpc>
                <a:spcPct val="107000"/>
              </a:lnSpc>
              <a:spcBef>
                <a:spcPts val="0"/>
              </a:spcBef>
              <a:spcAft>
                <a:spcPts val="0"/>
              </a:spcAft>
            </a:pPr>
            <a:r>
              <a:rPr lang="en-US" sz="14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Native speaking/fluent employees will be identified to validate translations</a:t>
            </a:r>
          </a:p>
        </p:txBody>
      </p:sp>
      <p:sp>
        <p:nvSpPr>
          <p:cNvPr id="10" name="TextBox 9">
            <a:extLst>
              <a:ext uri="{FF2B5EF4-FFF2-40B4-BE49-F238E27FC236}">
                <a16:creationId xmlns:a16="http://schemas.microsoft.com/office/drawing/2014/main" id="{CC234683-D3B6-20B7-E850-49F3DCB97EC5}"/>
              </a:ext>
            </a:extLst>
          </p:cNvPr>
          <p:cNvSpPr txBox="1"/>
          <p:nvPr/>
        </p:nvSpPr>
        <p:spPr>
          <a:xfrm>
            <a:off x="431800" y="4402052"/>
            <a:ext cx="470408" cy="369332"/>
          </a:xfrm>
          <a:prstGeom prst="rect">
            <a:avLst/>
          </a:prstGeom>
          <a:noFill/>
        </p:spPr>
        <p:txBody>
          <a:bodyPr wrap="square">
            <a:spAutoFit/>
          </a:bodyPr>
          <a:lstStyle/>
          <a:p>
            <a:r>
              <a:rPr lang="en-US" altLang="en-US" dirty="0">
                <a:solidFill>
                  <a:schemeClr val="bg1"/>
                </a:solidFill>
                <a:latin typeface="Arial Black" panose="020B0A04020102020204" pitchFamily="34" charset="0"/>
                <a:cs typeface="Arial" panose="020B0604020202020204" pitchFamily="34" charset="0"/>
              </a:rPr>
              <a:t>7.</a:t>
            </a:r>
            <a:endParaRPr lang="en-US" altLang="en-US" dirty="0">
              <a:solidFill>
                <a:schemeClr val="bg1"/>
              </a:solidFill>
              <a:latin typeface="Arial "/>
              <a:cs typeface="Arial" panose="020B0604020202020204" pitchFamily="34" charset="0"/>
            </a:endParaRPr>
          </a:p>
        </p:txBody>
      </p:sp>
      <p:sp>
        <p:nvSpPr>
          <p:cNvPr id="11" name="TextBox 10">
            <a:extLst>
              <a:ext uri="{FF2B5EF4-FFF2-40B4-BE49-F238E27FC236}">
                <a16:creationId xmlns:a16="http://schemas.microsoft.com/office/drawing/2014/main" id="{6E04B436-3612-B282-16B9-AD60E3478D99}"/>
              </a:ext>
            </a:extLst>
          </p:cNvPr>
          <p:cNvSpPr txBox="1"/>
          <p:nvPr/>
        </p:nvSpPr>
        <p:spPr>
          <a:xfrm>
            <a:off x="5123065" y="4413077"/>
            <a:ext cx="470408" cy="369332"/>
          </a:xfrm>
          <a:prstGeom prst="rect">
            <a:avLst/>
          </a:prstGeom>
          <a:noFill/>
        </p:spPr>
        <p:txBody>
          <a:bodyPr wrap="square">
            <a:spAutoFit/>
          </a:bodyPr>
          <a:lstStyle/>
          <a:p>
            <a:r>
              <a:rPr lang="en-US" altLang="en-US" dirty="0">
                <a:solidFill>
                  <a:schemeClr val="bg1"/>
                </a:solidFill>
                <a:latin typeface="Arial Black" panose="020B0A04020102020204" pitchFamily="34" charset="0"/>
                <a:cs typeface="Arial" panose="020B0604020202020204" pitchFamily="34" charset="0"/>
              </a:rPr>
              <a:t>8.</a:t>
            </a:r>
            <a:endParaRPr lang="en-US" altLang="en-US" dirty="0">
              <a:solidFill>
                <a:schemeClr val="bg1"/>
              </a:solidFill>
              <a:latin typeface="Arial "/>
              <a:cs typeface="Arial" panose="020B0604020202020204" pitchFamily="34" charset="0"/>
            </a:endParaRPr>
          </a:p>
        </p:txBody>
      </p:sp>
      <p:sp>
        <p:nvSpPr>
          <p:cNvPr id="14" name="TextBox 13">
            <a:extLst>
              <a:ext uri="{FF2B5EF4-FFF2-40B4-BE49-F238E27FC236}">
                <a16:creationId xmlns:a16="http://schemas.microsoft.com/office/drawing/2014/main" id="{B3E567D5-3E81-15FA-37ED-DCF913563AD7}"/>
              </a:ext>
            </a:extLst>
          </p:cNvPr>
          <p:cNvSpPr txBox="1"/>
          <p:nvPr/>
        </p:nvSpPr>
        <p:spPr>
          <a:xfrm>
            <a:off x="5524385" y="4477299"/>
            <a:ext cx="3545840" cy="997645"/>
          </a:xfrm>
          <a:prstGeom prst="rect">
            <a:avLst/>
          </a:prstGeom>
          <a:noFill/>
        </p:spPr>
        <p:txBody>
          <a:bodyPr wrap="square">
            <a:spAutoFit/>
          </a:bodyPr>
          <a:lstStyle/>
          <a:p>
            <a:pPr marR="0" lvl="0">
              <a:lnSpc>
                <a:spcPct val="107000"/>
              </a:lnSpc>
              <a:spcBef>
                <a:spcPts val="0"/>
              </a:spcBef>
              <a:spcAft>
                <a:spcPts val="0"/>
              </a:spcAft>
            </a:pPr>
            <a:r>
              <a:rPr lang="en-US" sz="14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Finalized communication should be sent to the manager of internal communication – Acquirer EMEA for translation and distribution (EMEA/AP) </a:t>
            </a:r>
          </a:p>
        </p:txBody>
      </p:sp>
      <p:sp>
        <p:nvSpPr>
          <p:cNvPr id="15" name="TextBox 14">
            <a:extLst>
              <a:ext uri="{FF2B5EF4-FFF2-40B4-BE49-F238E27FC236}">
                <a16:creationId xmlns:a16="http://schemas.microsoft.com/office/drawing/2014/main" id="{73256239-C610-EE93-C4B1-479AFAC29907}"/>
              </a:ext>
            </a:extLst>
          </p:cNvPr>
          <p:cNvSpPr txBox="1"/>
          <p:nvPr/>
        </p:nvSpPr>
        <p:spPr>
          <a:xfrm>
            <a:off x="833120" y="5705269"/>
            <a:ext cx="3545840" cy="536622"/>
          </a:xfrm>
          <a:prstGeom prst="rect">
            <a:avLst/>
          </a:prstGeom>
          <a:noFill/>
        </p:spPr>
        <p:txBody>
          <a:bodyPr wrap="square">
            <a:spAutoFit/>
          </a:bodyPr>
          <a:lstStyle/>
          <a:p>
            <a:pPr marR="0" lvl="0">
              <a:lnSpc>
                <a:spcPct val="107000"/>
              </a:lnSpc>
              <a:spcBef>
                <a:spcPts val="0"/>
              </a:spcBef>
              <a:spcAft>
                <a:spcPts val="0"/>
              </a:spcAft>
            </a:pPr>
            <a:r>
              <a:rPr lang="en-US" sz="14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Budgets for translations need to be established</a:t>
            </a:r>
          </a:p>
        </p:txBody>
      </p:sp>
      <p:sp>
        <p:nvSpPr>
          <p:cNvPr id="16" name="TextBox 15">
            <a:extLst>
              <a:ext uri="{FF2B5EF4-FFF2-40B4-BE49-F238E27FC236}">
                <a16:creationId xmlns:a16="http://schemas.microsoft.com/office/drawing/2014/main" id="{75DF3289-67A5-B37D-9D49-C94947EFF8EB}"/>
              </a:ext>
            </a:extLst>
          </p:cNvPr>
          <p:cNvSpPr txBox="1"/>
          <p:nvPr/>
        </p:nvSpPr>
        <p:spPr>
          <a:xfrm>
            <a:off x="431800" y="5628751"/>
            <a:ext cx="470408" cy="369332"/>
          </a:xfrm>
          <a:prstGeom prst="rect">
            <a:avLst/>
          </a:prstGeom>
          <a:noFill/>
        </p:spPr>
        <p:txBody>
          <a:bodyPr wrap="square">
            <a:spAutoFit/>
          </a:bodyPr>
          <a:lstStyle/>
          <a:p>
            <a:r>
              <a:rPr lang="en-US" altLang="en-US" dirty="0">
                <a:solidFill>
                  <a:schemeClr val="bg1"/>
                </a:solidFill>
                <a:latin typeface="Arial Black" panose="020B0A04020102020204" pitchFamily="34" charset="0"/>
                <a:cs typeface="Arial" panose="020B0604020202020204" pitchFamily="34" charset="0"/>
              </a:rPr>
              <a:t>9.</a:t>
            </a:r>
            <a:endParaRPr lang="en-US" altLang="en-US" dirty="0">
              <a:solidFill>
                <a:schemeClr val="bg1"/>
              </a:solidFill>
              <a:latin typeface="Arial "/>
              <a:cs typeface="Arial" panose="020B0604020202020204" pitchFamily="34" charset="0"/>
            </a:endParaRPr>
          </a:p>
        </p:txBody>
      </p:sp>
      <p:sp>
        <p:nvSpPr>
          <p:cNvPr id="17" name="Slide Number Placeholder 5">
            <a:extLst>
              <a:ext uri="{FF2B5EF4-FFF2-40B4-BE49-F238E27FC236}">
                <a16:creationId xmlns:a16="http://schemas.microsoft.com/office/drawing/2014/main" id="{4FFBBF57-BAD8-42B9-9067-E0C1B3A99440}"/>
              </a:ext>
            </a:extLst>
          </p:cNvPr>
          <p:cNvSpPr>
            <a:spLocks noGrp="1"/>
          </p:cNvSpPr>
          <p:nvPr>
            <p:ph type="sldNum" sz="quarter" idx="12"/>
          </p:nvPr>
        </p:nvSpPr>
        <p:spPr>
          <a:xfrm>
            <a:off x="11434616" y="6356350"/>
            <a:ext cx="469035" cy="365125"/>
          </a:xfrm>
        </p:spPr>
        <p:txBody>
          <a:bodyPr/>
          <a:lstStyle/>
          <a:p>
            <a:fld id="{7DC13559-D27C-4E5A-A67E-3D201CAB4492}" type="slidenum">
              <a:rPr lang="en-US" sz="1400" b="1" smtClean="0">
                <a:solidFill>
                  <a:schemeClr val="bg1"/>
                </a:solidFill>
                <a:latin typeface="Arial" panose="020B0604020202020204" pitchFamily="34" charset="0"/>
                <a:cs typeface="Arial" panose="020B0604020202020204" pitchFamily="34" charset="0"/>
              </a:rPr>
              <a:t>10</a:t>
            </a:fld>
            <a:endParaRPr lang="en-US" sz="1400" b="1" dirty="0">
              <a:solidFill>
                <a:schemeClr val="bg1"/>
              </a:solidFill>
              <a:latin typeface="Arial" panose="020B0604020202020204" pitchFamily="34" charset="0"/>
              <a:cs typeface="Arial" panose="020B0604020202020204" pitchFamily="34" charset="0"/>
            </a:endParaRPr>
          </a:p>
        </p:txBody>
      </p:sp>
      <p:sp>
        <p:nvSpPr>
          <p:cNvPr id="5" name="Holder 5">
            <a:extLst>
              <a:ext uri="{FF2B5EF4-FFF2-40B4-BE49-F238E27FC236}">
                <a16:creationId xmlns:a16="http://schemas.microsoft.com/office/drawing/2014/main" id="{D030A29D-40A5-78B2-CD7B-1B1281288C10}"/>
              </a:ext>
            </a:extLst>
          </p:cNvPr>
          <p:cNvSpPr txBox="1">
            <a:spLocks/>
          </p:cNvSpPr>
          <p:nvPr/>
        </p:nvSpPr>
        <p:spPr>
          <a:xfrm>
            <a:off x="455421" y="6457374"/>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bg1"/>
                </a:solidFill>
                <a:effectLst/>
                <a:latin typeface="Arial" panose="020B0604020202020204" pitchFamily="34" charset="0"/>
                <a:ea typeface="Calibri" panose="020F0502020204030204" pitchFamily="34" charset="0"/>
                <a:cs typeface="Arial" panose="020B0604020202020204" pitchFamily="34" charset="0"/>
              </a:rPr>
              <a:t>© 100-Day Advisors    MandAPlaybook.com</a:t>
            </a:r>
            <a:endParaRPr lang="en-US" sz="1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84143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Object 9"/>
          <p:cNvPicPr/>
          <p:nvPr/>
        </p:nvPicPr>
        <p:blipFill>
          <a:blip r:embed="rId2"/>
          <a:stretch>
            <a:fillRect/>
          </a:stretch>
        </p:blipFill>
        <p:spPr>
          <a:xfrm>
            <a:off x="0" y="0"/>
            <a:ext cx="12221707" cy="6858000"/>
          </a:xfrm>
          <a:prstGeom prst="rect">
            <a:avLst/>
          </a:prstGeom>
        </p:spPr>
      </p:pic>
      <p:sp>
        <p:nvSpPr>
          <p:cNvPr id="5" name="TextBox 4">
            <a:extLst>
              <a:ext uri="{FF2B5EF4-FFF2-40B4-BE49-F238E27FC236}">
                <a16:creationId xmlns:a16="http://schemas.microsoft.com/office/drawing/2014/main" id="{25933159-034D-1878-250C-61EFD5651A0E}"/>
              </a:ext>
            </a:extLst>
          </p:cNvPr>
          <p:cNvSpPr txBox="1"/>
          <p:nvPr/>
        </p:nvSpPr>
        <p:spPr>
          <a:xfrm>
            <a:off x="487679" y="535392"/>
            <a:ext cx="5709921" cy="1077218"/>
          </a:xfrm>
          <a:prstGeom prst="rect">
            <a:avLst/>
          </a:prstGeom>
          <a:noFill/>
        </p:spPr>
        <p:txBody>
          <a:bodyPr wrap="square">
            <a:spAutoFit/>
          </a:bodyPr>
          <a:lstStyle/>
          <a:p>
            <a:r>
              <a:rPr lang="en-US" altLang="en-US" sz="3200" dirty="0">
                <a:solidFill>
                  <a:schemeClr val="bg1"/>
                </a:solidFill>
                <a:latin typeface="Arial Black" panose="020B0A04020102020204" pitchFamily="34" charset="0"/>
                <a:cs typeface="Arial" panose="020B0604020202020204" pitchFamily="34" charset="0"/>
              </a:rPr>
              <a:t>HR Recommendations - Organization Structure</a:t>
            </a:r>
            <a:endParaRPr lang="en-US" altLang="en-US" sz="3200" dirty="0">
              <a:solidFill>
                <a:schemeClr val="bg1"/>
              </a:solidFill>
              <a:latin typeface="Arial "/>
              <a:cs typeface="Arial" panose="020B0604020202020204" pitchFamily="34" charset="0"/>
            </a:endParaRPr>
          </a:p>
        </p:txBody>
      </p:sp>
      <p:sp>
        <p:nvSpPr>
          <p:cNvPr id="6" name="TextBox 5">
            <a:extLst>
              <a:ext uri="{FF2B5EF4-FFF2-40B4-BE49-F238E27FC236}">
                <a16:creationId xmlns:a16="http://schemas.microsoft.com/office/drawing/2014/main" id="{5C84CC9A-3A26-1645-FFDE-59C52DB97F65}"/>
              </a:ext>
            </a:extLst>
          </p:cNvPr>
          <p:cNvSpPr txBox="1"/>
          <p:nvPr/>
        </p:nvSpPr>
        <p:spPr>
          <a:xfrm>
            <a:off x="833120" y="1768192"/>
            <a:ext cx="2520170" cy="521297"/>
          </a:xfrm>
          <a:prstGeom prst="rect">
            <a:avLst/>
          </a:prstGeom>
          <a:noFill/>
        </p:spPr>
        <p:txBody>
          <a:bodyPr wrap="square">
            <a:spAutoFit/>
          </a:bodyPr>
          <a:lstStyle/>
          <a:p>
            <a:pPr marR="0" lvl="0">
              <a:lnSpc>
                <a:spcPct val="107000"/>
              </a:lnSpc>
              <a:spcBef>
                <a:spcPts val="0"/>
              </a:spcBef>
              <a:spcAft>
                <a:spcPts val="0"/>
              </a:spcAft>
            </a:pPr>
            <a:r>
              <a:rPr lang="en-US" sz="14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Current HR Organization</a:t>
            </a:r>
          </a:p>
          <a:p>
            <a:pPr marL="342900" marR="0" lvl="0" indent="-342900">
              <a:lnSpc>
                <a:spcPct val="107000"/>
              </a:lnSpc>
              <a:spcBef>
                <a:spcPts val="0"/>
              </a:spcBef>
              <a:spcAft>
                <a:spcPts val="0"/>
              </a:spcAft>
              <a:buFont typeface="Arial" panose="020B0604020202020204" pitchFamily="34" charset="0"/>
              <a:buChar char="•"/>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Separate by business</a:t>
            </a:r>
          </a:p>
        </p:txBody>
      </p:sp>
      <p:sp>
        <p:nvSpPr>
          <p:cNvPr id="7" name="TextBox 6">
            <a:extLst>
              <a:ext uri="{FF2B5EF4-FFF2-40B4-BE49-F238E27FC236}">
                <a16:creationId xmlns:a16="http://schemas.microsoft.com/office/drawing/2014/main" id="{FE36AFA8-1418-952A-8EE1-D9177F7FE7E8}"/>
              </a:ext>
            </a:extLst>
          </p:cNvPr>
          <p:cNvSpPr txBox="1"/>
          <p:nvPr/>
        </p:nvSpPr>
        <p:spPr>
          <a:xfrm>
            <a:off x="431800" y="1691674"/>
            <a:ext cx="470408" cy="369332"/>
          </a:xfrm>
          <a:prstGeom prst="rect">
            <a:avLst/>
          </a:prstGeom>
          <a:noFill/>
        </p:spPr>
        <p:txBody>
          <a:bodyPr wrap="square">
            <a:spAutoFit/>
          </a:bodyPr>
          <a:lstStyle/>
          <a:p>
            <a:r>
              <a:rPr lang="en-US" altLang="en-US" dirty="0">
                <a:solidFill>
                  <a:schemeClr val="bg1"/>
                </a:solidFill>
                <a:latin typeface="Arial Black" panose="020B0A04020102020204" pitchFamily="34" charset="0"/>
                <a:cs typeface="Arial" panose="020B0604020202020204" pitchFamily="34" charset="0"/>
              </a:rPr>
              <a:t>1.</a:t>
            </a:r>
            <a:endParaRPr lang="en-US" altLang="en-US" dirty="0">
              <a:solidFill>
                <a:schemeClr val="bg1"/>
              </a:solidFill>
              <a:latin typeface="Arial "/>
              <a:cs typeface="Arial" panose="020B0604020202020204" pitchFamily="34" charset="0"/>
            </a:endParaRPr>
          </a:p>
        </p:txBody>
      </p:sp>
      <p:sp>
        <p:nvSpPr>
          <p:cNvPr id="8" name="TextBox 7">
            <a:extLst>
              <a:ext uri="{FF2B5EF4-FFF2-40B4-BE49-F238E27FC236}">
                <a16:creationId xmlns:a16="http://schemas.microsoft.com/office/drawing/2014/main" id="{6374B365-A2A5-B2FB-6687-C0FD017A324D}"/>
              </a:ext>
            </a:extLst>
          </p:cNvPr>
          <p:cNvSpPr txBox="1"/>
          <p:nvPr/>
        </p:nvSpPr>
        <p:spPr>
          <a:xfrm>
            <a:off x="3353290" y="1702699"/>
            <a:ext cx="470408" cy="369332"/>
          </a:xfrm>
          <a:prstGeom prst="rect">
            <a:avLst/>
          </a:prstGeom>
          <a:noFill/>
        </p:spPr>
        <p:txBody>
          <a:bodyPr wrap="square">
            <a:spAutoFit/>
          </a:bodyPr>
          <a:lstStyle/>
          <a:p>
            <a:r>
              <a:rPr lang="en-US" altLang="en-US" dirty="0">
                <a:solidFill>
                  <a:schemeClr val="bg1"/>
                </a:solidFill>
                <a:latin typeface="Arial Black" panose="020B0A04020102020204" pitchFamily="34" charset="0"/>
                <a:cs typeface="Arial" panose="020B0604020202020204" pitchFamily="34" charset="0"/>
              </a:rPr>
              <a:t>2.</a:t>
            </a:r>
            <a:endParaRPr lang="en-US" altLang="en-US" dirty="0">
              <a:solidFill>
                <a:schemeClr val="bg1"/>
              </a:solidFill>
              <a:latin typeface="Arial "/>
              <a:cs typeface="Arial" panose="020B0604020202020204" pitchFamily="34" charset="0"/>
            </a:endParaRPr>
          </a:p>
        </p:txBody>
      </p:sp>
      <p:sp>
        <p:nvSpPr>
          <p:cNvPr id="9" name="TextBox 8">
            <a:extLst>
              <a:ext uri="{FF2B5EF4-FFF2-40B4-BE49-F238E27FC236}">
                <a16:creationId xmlns:a16="http://schemas.microsoft.com/office/drawing/2014/main" id="{7C52D1DE-8FF4-58DE-6804-78AA82DB933D}"/>
              </a:ext>
            </a:extLst>
          </p:cNvPr>
          <p:cNvSpPr txBox="1"/>
          <p:nvPr/>
        </p:nvSpPr>
        <p:spPr>
          <a:xfrm>
            <a:off x="3754610" y="1766921"/>
            <a:ext cx="3914158" cy="5015989"/>
          </a:xfrm>
          <a:prstGeom prst="rect">
            <a:avLst/>
          </a:prstGeom>
          <a:noFill/>
        </p:spPr>
        <p:txBody>
          <a:bodyPr wrap="square">
            <a:spAutoFit/>
          </a:bodyPr>
          <a:lstStyle/>
          <a:p>
            <a:pPr marR="0" lvl="0">
              <a:lnSpc>
                <a:spcPct val="107000"/>
              </a:lnSpc>
              <a:spcBef>
                <a:spcPts val="0"/>
              </a:spcBef>
              <a:spcAft>
                <a:spcPts val="0"/>
              </a:spcAft>
            </a:pPr>
            <a:r>
              <a:rPr lang="en-US" sz="14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Propose EMEA HR organization structure</a:t>
            </a:r>
          </a:p>
          <a:p>
            <a:pPr marL="342900" marR="0" lvl="0" indent="-342900">
              <a:lnSpc>
                <a:spcPct val="107000"/>
              </a:lnSpc>
              <a:spcBef>
                <a:spcPts val="0"/>
              </a:spcBef>
              <a:spcAft>
                <a:spcPts val="0"/>
              </a:spcAft>
              <a:buFont typeface="Arial" panose="020B0604020202020204" pitchFamily="34" charset="0"/>
              <a:buChar char="•"/>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Establish an HR organization for EMEA and organize local HR by country (different laws)</a:t>
            </a:r>
          </a:p>
          <a:p>
            <a:pPr marL="342900" marR="0" lvl="0" indent="-342900">
              <a:lnSpc>
                <a:spcPct val="107000"/>
              </a:lnSpc>
              <a:spcBef>
                <a:spcPts val="0"/>
              </a:spcBef>
              <a:spcAft>
                <a:spcPts val="0"/>
              </a:spcAft>
              <a:buFont typeface="Arial" panose="020B0604020202020204" pitchFamily="34" charset="0"/>
              <a:buChar char="•"/>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Establish a Director of HR for EMEA who will have a direct reporting relationship to  the EVP EMEA and a dotted line report to the SR. VP of HR</a:t>
            </a:r>
          </a:p>
          <a:p>
            <a:pPr marL="342900" marR="0" lvl="0" indent="-342900">
              <a:lnSpc>
                <a:spcPct val="107000"/>
              </a:lnSpc>
              <a:spcBef>
                <a:spcPts val="0"/>
              </a:spcBef>
              <a:spcAft>
                <a:spcPts val="0"/>
              </a:spcAft>
              <a:buFont typeface="Arial" panose="020B0604020202020204" pitchFamily="34" charset="0"/>
              <a:buChar char="•"/>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A new position of Resource Development EMEA has been created</a:t>
            </a:r>
          </a:p>
          <a:p>
            <a:pPr marL="800100" lvl="1" indent="-342900">
              <a:lnSpc>
                <a:spcPct val="107000"/>
              </a:lnSpc>
              <a:buFont typeface="Wingdings" panose="05000000000000000000" pitchFamily="2" charset="2"/>
              <a:buChar char="v"/>
            </a:pPr>
            <a:endParaRPr lang="en-US" sz="1300" i="1"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800100" lvl="1" indent="-342900">
              <a:lnSpc>
                <a:spcPct val="107000"/>
              </a:lnSpc>
              <a:buFont typeface="Wingdings" panose="05000000000000000000" pitchFamily="2" charset="2"/>
              <a:buChar char="v"/>
            </a:pPr>
            <a:r>
              <a:rPr lang="en-US" sz="1300" i="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This position is responsible for performance management, succession planning, data collection, expat. program, and internal communications (1 direct report for comm.) </a:t>
            </a:r>
          </a:p>
          <a:p>
            <a:pPr marL="342900" marR="0" lvl="0" indent="-342900">
              <a:lnSpc>
                <a:spcPct val="107000"/>
              </a:lnSpc>
              <a:spcBef>
                <a:spcPts val="0"/>
              </a:spcBef>
              <a:spcAft>
                <a:spcPts val="0"/>
              </a:spcAft>
              <a:buFont typeface="Arial" panose="020B0604020202020204" pitchFamily="34" charset="0"/>
              <a:buChar char="•"/>
            </a:pPr>
            <a:endPar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Arial" panose="020B0604020202020204" pitchFamily="34" charset="0"/>
              <a:buChar char="•"/>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France and Germany will continue to run full HR organizations. Their org charts remain similar.</a:t>
            </a:r>
          </a:p>
          <a:p>
            <a:pPr marL="342900" marR="0" lvl="0" indent="-342900">
              <a:lnSpc>
                <a:spcPct val="107000"/>
              </a:lnSpc>
              <a:spcBef>
                <a:spcPts val="0"/>
              </a:spcBef>
              <a:spcAft>
                <a:spcPts val="0"/>
              </a:spcAft>
              <a:buFont typeface="Arial" panose="020B0604020202020204" pitchFamily="34" charset="0"/>
              <a:buChar char="•"/>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In Italy, Portugal and the UK controllers will be responsible for HR</a:t>
            </a:r>
          </a:p>
          <a:p>
            <a:pPr marL="342900" marR="0" lvl="0" indent="-342900">
              <a:lnSpc>
                <a:spcPct val="107000"/>
              </a:lnSpc>
              <a:spcBef>
                <a:spcPts val="0"/>
              </a:spcBef>
              <a:spcAft>
                <a:spcPts val="0"/>
              </a:spcAft>
              <a:buFont typeface="Arial" panose="020B0604020202020204" pitchFamily="34" charset="0"/>
              <a:buChar char="•"/>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A net headcount reduction of 5 has been identified for EMEA</a:t>
            </a:r>
          </a:p>
        </p:txBody>
      </p:sp>
      <p:sp>
        <p:nvSpPr>
          <p:cNvPr id="12" name="Slide Number Placeholder 5">
            <a:extLst>
              <a:ext uri="{FF2B5EF4-FFF2-40B4-BE49-F238E27FC236}">
                <a16:creationId xmlns:a16="http://schemas.microsoft.com/office/drawing/2014/main" id="{B89B51B9-5C7A-C2BD-B871-5E5B7255CE97}"/>
              </a:ext>
            </a:extLst>
          </p:cNvPr>
          <p:cNvSpPr>
            <a:spLocks noGrp="1"/>
          </p:cNvSpPr>
          <p:nvPr>
            <p:ph type="sldNum" sz="quarter" idx="12"/>
          </p:nvPr>
        </p:nvSpPr>
        <p:spPr>
          <a:xfrm>
            <a:off x="11434618" y="6356350"/>
            <a:ext cx="469034" cy="365125"/>
          </a:xfrm>
        </p:spPr>
        <p:txBody>
          <a:bodyPr/>
          <a:lstStyle/>
          <a:p>
            <a:fld id="{7DC13559-D27C-4E5A-A67E-3D201CAB4492}" type="slidenum">
              <a:rPr lang="en-US" sz="1400" b="1" smtClean="0">
                <a:solidFill>
                  <a:schemeClr val="bg1"/>
                </a:solidFill>
                <a:latin typeface="Arial" panose="020B0604020202020204" pitchFamily="34" charset="0"/>
                <a:cs typeface="Arial" panose="020B0604020202020204" pitchFamily="34" charset="0"/>
              </a:rPr>
              <a:t>11</a:t>
            </a:fld>
            <a:endParaRPr lang="en-US" sz="1400" b="1" dirty="0">
              <a:solidFill>
                <a:schemeClr val="bg1"/>
              </a:solidFill>
              <a:latin typeface="Arial" panose="020B0604020202020204" pitchFamily="34" charset="0"/>
              <a:cs typeface="Arial" panose="020B0604020202020204" pitchFamily="34" charset="0"/>
            </a:endParaRPr>
          </a:p>
        </p:txBody>
      </p:sp>
      <p:sp>
        <p:nvSpPr>
          <p:cNvPr id="2" name="Holder 5">
            <a:extLst>
              <a:ext uri="{FF2B5EF4-FFF2-40B4-BE49-F238E27FC236}">
                <a16:creationId xmlns:a16="http://schemas.microsoft.com/office/drawing/2014/main" id="{9FB21706-CB4B-CF40-506F-2AD9646A2977}"/>
              </a:ext>
            </a:extLst>
          </p:cNvPr>
          <p:cNvSpPr txBox="1">
            <a:spLocks/>
          </p:cNvSpPr>
          <p:nvPr/>
        </p:nvSpPr>
        <p:spPr>
          <a:xfrm>
            <a:off x="455421" y="6457374"/>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bg1"/>
                </a:solidFill>
                <a:effectLst/>
                <a:latin typeface="Arial" panose="020B0604020202020204" pitchFamily="34" charset="0"/>
                <a:ea typeface="Calibri" panose="020F0502020204030204" pitchFamily="34" charset="0"/>
                <a:cs typeface="Arial" panose="020B0604020202020204" pitchFamily="34" charset="0"/>
              </a:rPr>
              <a:t>© 100-Day Advisors    MandAPlaybook.com</a:t>
            </a:r>
            <a:endParaRPr lang="en-US" sz="1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83733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ject 5"/>
          <p:cNvPicPr/>
          <p:nvPr/>
        </p:nvPicPr>
        <p:blipFill>
          <a:blip r:embed="rId2"/>
          <a:stretch>
            <a:fillRect/>
          </a:stretch>
        </p:blipFill>
        <p:spPr>
          <a:xfrm>
            <a:off x="-27711" y="0"/>
            <a:ext cx="12221707" cy="6858000"/>
          </a:xfrm>
          <a:prstGeom prst="rect">
            <a:avLst/>
          </a:prstGeom>
        </p:spPr>
      </p:pic>
      <p:sp>
        <p:nvSpPr>
          <p:cNvPr id="4" name="Slide Number Placeholder 5">
            <a:extLst>
              <a:ext uri="{FF2B5EF4-FFF2-40B4-BE49-F238E27FC236}">
                <a16:creationId xmlns:a16="http://schemas.microsoft.com/office/drawing/2014/main" id="{4DE8D259-E3E1-DBAB-DB5A-20FA30FA2CEB}"/>
              </a:ext>
            </a:extLst>
          </p:cNvPr>
          <p:cNvSpPr>
            <a:spLocks noGrp="1"/>
          </p:cNvSpPr>
          <p:nvPr>
            <p:ph type="sldNum" sz="quarter" idx="12"/>
          </p:nvPr>
        </p:nvSpPr>
        <p:spPr>
          <a:xfrm>
            <a:off x="11434618" y="6356350"/>
            <a:ext cx="469033" cy="365125"/>
          </a:xfrm>
        </p:spPr>
        <p:txBody>
          <a:bodyPr/>
          <a:lstStyle/>
          <a:p>
            <a:fld id="{7DC13559-D27C-4E5A-A67E-3D201CAB4492}" type="slidenum">
              <a:rPr lang="en-US" sz="1400" b="1" smtClean="0">
                <a:solidFill>
                  <a:schemeClr val="bg1"/>
                </a:solidFill>
                <a:latin typeface="Arial" panose="020B0604020202020204" pitchFamily="34" charset="0"/>
                <a:cs typeface="Arial" panose="020B0604020202020204" pitchFamily="34" charset="0"/>
              </a:rPr>
              <a:t>12</a:t>
            </a:fld>
            <a:endParaRPr lang="en-US" sz="1400" b="1"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9FD2A15E-6FBF-29CF-8D30-3979B9A10D46}"/>
              </a:ext>
            </a:extLst>
          </p:cNvPr>
          <p:cNvSpPr txBox="1"/>
          <p:nvPr/>
        </p:nvSpPr>
        <p:spPr>
          <a:xfrm>
            <a:off x="487679" y="535392"/>
            <a:ext cx="5709921" cy="1077218"/>
          </a:xfrm>
          <a:prstGeom prst="rect">
            <a:avLst/>
          </a:prstGeom>
          <a:noFill/>
        </p:spPr>
        <p:txBody>
          <a:bodyPr wrap="square">
            <a:spAutoFit/>
          </a:bodyPr>
          <a:lstStyle/>
          <a:p>
            <a:r>
              <a:rPr lang="en-US" altLang="en-US" sz="3200" dirty="0">
                <a:solidFill>
                  <a:schemeClr val="bg1"/>
                </a:solidFill>
                <a:latin typeface="Arial Black" panose="020B0A04020102020204" pitchFamily="34" charset="0"/>
                <a:cs typeface="Arial" panose="020B0604020202020204" pitchFamily="34" charset="0"/>
              </a:rPr>
              <a:t>HR Recommendations - Processes</a:t>
            </a:r>
            <a:endParaRPr lang="en-US" altLang="en-US" sz="3200" dirty="0">
              <a:solidFill>
                <a:schemeClr val="bg1"/>
              </a:solidFill>
              <a:latin typeface="Arial "/>
              <a:cs typeface="Arial" panose="020B0604020202020204" pitchFamily="34" charset="0"/>
            </a:endParaRPr>
          </a:p>
        </p:txBody>
      </p:sp>
      <p:sp>
        <p:nvSpPr>
          <p:cNvPr id="8" name="TextBox 7">
            <a:extLst>
              <a:ext uri="{FF2B5EF4-FFF2-40B4-BE49-F238E27FC236}">
                <a16:creationId xmlns:a16="http://schemas.microsoft.com/office/drawing/2014/main" id="{26D481D1-4575-BAB5-E5C8-584FD10D0BEF}"/>
              </a:ext>
            </a:extLst>
          </p:cNvPr>
          <p:cNvSpPr txBox="1"/>
          <p:nvPr/>
        </p:nvSpPr>
        <p:spPr>
          <a:xfrm>
            <a:off x="833119" y="2753527"/>
            <a:ext cx="3020287" cy="2875659"/>
          </a:xfrm>
          <a:prstGeom prst="rect">
            <a:avLst/>
          </a:prstGeom>
          <a:noFill/>
        </p:spPr>
        <p:txBody>
          <a:bodyPr wrap="square">
            <a:spAutoFit/>
          </a:bodyPr>
          <a:lstStyle/>
          <a:p>
            <a:pPr marR="0" lvl="0">
              <a:lnSpc>
                <a:spcPct val="107000"/>
              </a:lnSpc>
              <a:spcBef>
                <a:spcPts val="0"/>
              </a:spcBef>
              <a:spcAft>
                <a:spcPts val="0"/>
              </a:spcAft>
            </a:pPr>
            <a:r>
              <a:rPr lang="en-US" sz="14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Recruiting Process</a:t>
            </a:r>
          </a:p>
          <a:p>
            <a:pPr marL="342900" marR="0" lvl="0" indent="-342900">
              <a:lnSpc>
                <a:spcPct val="107000"/>
              </a:lnSpc>
              <a:spcBef>
                <a:spcPts val="0"/>
              </a:spcBef>
              <a:spcAft>
                <a:spcPts val="0"/>
              </a:spcAft>
              <a:buFont typeface="Arial" panose="020B0604020202020204" pitchFamily="34" charset="0"/>
              <a:buChar char="•"/>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All requisitions for new positions must be approved by EVP EMEA</a:t>
            </a:r>
          </a:p>
          <a:p>
            <a:pPr marL="342900" marR="0" lvl="0" indent="-342900">
              <a:lnSpc>
                <a:spcPct val="107000"/>
              </a:lnSpc>
              <a:spcBef>
                <a:spcPts val="0"/>
              </a:spcBef>
              <a:spcAft>
                <a:spcPts val="0"/>
              </a:spcAft>
              <a:buFont typeface="Arial" panose="020B0604020202020204" pitchFamily="34" charset="0"/>
              <a:buChar char="•"/>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All recruiting for Manager level and below will be done at the local plant site</a:t>
            </a:r>
          </a:p>
          <a:p>
            <a:pPr marL="342900" marR="0" lvl="0" indent="-342900">
              <a:lnSpc>
                <a:spcPct val="107000"/>
              </a:lnSpc>
              <a:spcBef>
                <a:spcPts val="0"/>
              </a:spcBef>
              <a:spcAft>
                <a:spcPts val="0"/>
              </a:spcAft>
              <a:buFont typeface="Arial" panose="020B0604020202020204" pitchFamily="34" charset="0"/>
              <a:buChar char="•"/>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All Director level and above (executive recruiting) for EMEA will be conducted by the HR EMEA Director and the Resource Development manager 	</a:t>
            </a:r>
          </a:p>
          <a:p>
            <a:pPr marL="800100" lvl="1" indent="-342900">
              <a:lnSpc>
                <a:spcPct val="107000"/>
              </a:lnSpc>
              <a:buFont typeface="Wingdings" panose="05000000000000000000" pitchFamily="2" charset="2"/>
              <a:buChar char="v"/>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these positions are approved by EVP EMEA</a:t>
            </a:r>
          </a:p>
        </p:txBody>
      </p:sp>
      <p:sp>
        <p:nvSpPr>
          <p:cNvPr id="9" name="TextBox 8">
            <a:extLst>
              <a:ext uri="{FF2B5EF4-FFF2-40B4-BE49-F238E27FC236}">
                <a16:creationId xmlns:a16="http://schemas.microsoft.com/office/drawing/2014/main" id="{DC998A25-9C97-15B6-4897-B93F570316FE}"/>
              </a:ext>
            </a:extLst>
          </p:cNvPr>
          <p:cNvSpPr txBox="1"/>
          <p:nvPr/>
        </p:nvSpPr>
        <p:spPr>
          <a:xfrm>
            <a:off x="431800" y="2677009"/>
            <a:ext cx="470408" cy="369332"/>
          </a:xfrm>
          <a:prstGeom prst="rect">
            <a:avLst/>
          </a:prstGeom>
          <a:noFill/>
        </p:spPr>
        <p:txBody>
          <a:bodyPr wrap="square">
            <a:spAutoFit/>
          </a:bodyPr>
          <a:lstStyle/>
          <a:p>
            <a:r>
              <a:rPr lang="en-US" altLang="en-US" dirty="0">
                <a:solidFill>
                  <a:schemeClr val="bg1"/>
                </a:solidFill>
                <a:latin typeface="Arial Black" panose="020B0A04020102020204" pitchFamily="34" charset="0"/>
                <a:cs typeface="Arial" panose="020B0604020202020204" pitchFamily="34" charset="0"/>
              </a:rPr>
              <a:t>1.</a:t>
            </a:r>
            <a:endParaRPr lang="en-US" altLang="en-US" dirty="0">
              <a:solidFill>
                <a:schemeClr val="bg1"/>
              </a:solidFill>
              <a:latin typeface="Arial "/>
              <a:cs typeface="Arial" panose="020B0604020202020204" pitchFamily="34" charset="0"/>
            </a:endParaRPr>
          </a:p>
        </p:txBody>
      </p:sp>
      <p:sp>
        <p:nvSpPr>
          <p:cNvPr id="12" name="TextBox 11">
            <a:extLst>
              <a:ext uri="{FF2B5EF4-FFF2-40B4-BE49-F238E27FC236}">
                <a16:creationId xmlns:a16="http://schemas.microsoft.com/office/drawing/2014/main" id="{2A9A78BC-C065-9FBD-FBB3-C2928388805B}"/>
              </a:ext>
            </a:extLst>
          </p:cNvPr>
          <p:cNvSpPr txBox="1"/>
          <p:nvPr/>
        </p:nvSpPr>
        <p:spPr>
          <a:xfrm>
            <a:off x="8580584" y="2753527"/>
            <a:ext cx="3020288" cy="2908617"/>
          </a:xfrm>
          <a:prstGeom prst="rect">
            <a:avLst/>
          </a:prstGeom>
          <a:noFill/>
        </p:spPr>
        <p:txBody>
          <a:bodyPr wrap="square">
            <a:spAutoFit/>
          </a:bodyPr>
          <a:lstStyle/>
          <a:p>
            <a:pPr marR="0" lvl="0">
              <a:lnSpc>
                <a:spcPct val="107000"/>
              </a:lnSpc>
              <a:spcBef>
                <a:spcPts val="0"/>
              </a:spcBef>
              <a:spcAft>
                <a:spcPts val="0"/>
              </a:spcAft>
            </a:pPr>
            <a:r>
              <a:rPr lang="en-US" sz="14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As an Effective International Employer, we must have an </a:t>
            </a:r>
            <a:r>
              <a:rPr lang="en-US" sz="1400" kern="100" dirty="0">
                <a:solidFill>
                  <a:schemeClr val="bg1"/>
                </a:solidFill>
                <a:effectLst/>
                <a:latin typeface="Arial Black" panose="020B0A04020102020204" pitchFamily="34" charset="0"/>
                <a:ea typeface="Calibri" panose="020F0502020204030204" pitchFamily="34" charset="0"/>
                <a:cs typeface="Arial" panose="020B0604020202020204" pitchFamily="34" charset="0"/>
              </a:rPr>
              <a:t>"Employee Relocation Plan "</a:t>
            </a:r>
          </a:p>
          <a:p>
            <a:pPr marL="342900" marR="0" lvl="0" indent="-342900">
              <a:lnSpc>
                <a:spcPct val="107000"/>
              </a:lnSpc>
              <a:spcBef>
                <a:spcPts val="0"/>
              </a:spcBef>
              <a:spcAft>
                <a:spcPts val="0"/>
              </a:spcAft>
              <a:buFont typeface="Arial" panose="020B0604020202020204" pitchFamily="34" charset="0"/>
              <a:buChar char="•"/>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We anticipate that the transition planning will identify "Key Employees " who will need to relocate.</a:t>
            </a:r>
          </a:p>
          <a:p>
            <a:pPr marL="342900" marR="0" lvl="0" indent="-342900">
              <a:lnSpc>
                <a:spcPct val="107000"/>
              </a:lnSpc>
              <a:spcBef>
                <a:spcPts val="0"/>
              </a:spcBef>
              <a:spcAft>
                <a:spcPts val="0"/>
              </a:spcAft>
              <a:buFont typeface="Arial" panose="020B0604020202020204" pitchFamily="34" charset="0"/>
              <a:buChar char="•"/>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Relocation policy should cover</a:t>
            </a:r>
          </a:p>
          <a:p>
            <a:pPr marL="800100" lvl="1" indent="-342900">
              <a:lnSpc>
                <a:spcPct val="107000"/>
              </a:lnSpc>
              <a:buFont typeface="Wingdings" panose="05000000000000000000" pitchFamily="2" charset="2"/>
              <a:buChar char="v"/>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Internal relocation within National boundaries</a:t>
            </a:r>
          </a:p>
          <a:p>
            <a:pPr marL="800100" lvl="1" indent="-342900">
              <a:lnSpc>
                <a:spcPct val="107000"/>
              </a:lnSpc>
              <a:buFont typeface="Wingdings" panose="05000000000000000000" pitchFamily="2" charset="2"/>
              <a:buChar char="v"/>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External relocation outside of National and or continental boundaries</a:t>
            </a:r>
          </a:p>
        </p:txBody>
      </p:sp>
      <p:sp>
        <p:nvSpPr>
          <p:cNvPr id="13" name="TextBox 12">
            <a:extLst>
              <a:ext uri="{FF2B5EF4-FFF2-40B4-BE49-F238E27FC236}">
                <a16:creationId xmlns:a16="http://schemas.microsoft.com/office/drawing/2014/main" id="{9075F651-F143-5655-842B-E4AA9BB53D14}"/>
              </a:ext>
            </a:extLst>
          </p:cNvPr>
          <p:cNvSpPr txBox="1"/>
          <p:nvPr/>
        </p:nvSpPr>
        <p:spPr>
          <a:xfrm>
            <a:off x="8179264" y="2677009"/>
            <a:ext cx="470408" cy="369332"/>
          </a:xfrm>
          <a:prstGeom prst="rect">
            <a:avLst/>
          </a:prstGeom>
          <a:noFill/>
        </p:spPr>
        <p:txBody>
          <a:bodyPr wrap="square">
            <a:spAutoFit/>
          </a:bodyPr>
          <a:lstStyle/>
          <a:p>
            <a:r>
              <a:rPr lang="en-US" altLang="en-US" dirty="0">
                <a:solidFill>
                  <a:schemeClr val="bg1"/>
                </a:solidFill>
                <a:latin typeface="Arial Black" panose="020B0A04020102020204" pitchFamily="34" charset="0"/>
                <a:cs typeface="Arial" panose="020B0604020202020204" pitchFamily="34" charset="0"/>
              </a:rPr>
              <a:t>2.</a:t>
            </a:r>
            <a:endParaRPr lang="en-US" altLang="en-US" dirty="0">
              <a:solidFill>
                <a:schemeClr val="bg1"/>
              </a:solidFill>
              <a:latin typeface="Arial "/>
              <a:cs typeface="Arial" panose="020B0604020202020204" pitchFamily="34" charset="0"/>
            </a:endParaRPr>
          </a:p>
        </p:txBody>
      </p:sp>
      <p:sp>
        <p:nvSpPr>
          <p:cNvPr id="2" name="Holder 5">
            <a:extLst>
              <a:ext uri="{FF2B5EF4-FFF2-40B4-BE49-F238E27FC236}">
                <a16:creationId xmlns:a16="http://schemas.microsoft.com/office/drawing/2014/main" id="{058DBFDC-ED0B-6757-45B7-873B2735B5B7}"/>
              </a:ext>
            </a:extLst>
          </p:cNvPr>
          <p:cNvSpPr txBox="1">
            <a:spLocks/>
          </p:cNvSpPr>
          <p:nvPr/>
        </p:nvSpPr>
        <p:spPr>
          <a:xfrm>
            <a:off x="455421" y="6457374"/>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bg1"/>
                </a:solidFill>
                <a:effectLst/>
                <a:latin typeface="Arial" panose="020B0604020202020204" pitchFamily="34" charset="0"/>
                <a:ea typeface="Calibri" panose="020F0502020204030204" pitchFamily="34" charset="0"/>
                <a:cs typeface="Arial" panose="020B0604020202020204" pitchFamily="34" charset="0"/>
              </a:rPr>
              <a:t>© 100-Day Advisors    MandAPlaybook.com</a:t>
            </a:r>
            <a:endParaRPr lang="en-US" sz="1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21270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ject 5">
            <a:extLst>
              <a:ext uri="{FF2B5EF4-FFF2-40B4-BE49-F238E27FC236}">
                <a16:creationId xmlns:a16="http://schemas.microsoft.com/office/drawing/2014/main" id="{ABE2F1C9-5A79-BD94-1D47-CDEF89A1DB73}"/>
              </a:ext>
            </a:extLst>
          </p:cNvPr>
          <p:cNvPicPr/>
          <p:nvPr/>
        </p:nvPicPr>
        <p:blipFill>
          <a:blip r:embed="rId2"/>
          <a:stretch>
            <a:fillRect/>
          </a:stretch>
        </p:blipFill>
        <p:spPr>
          <a:xfrm>
            <a:off x="-1" y="0"/>
            <a:ext cx="12221707" cy="6858000"/>
          </a:xfrm>
          <a:prstGeom prst="rect">
            <a:avLst/>
          </a:prstGeom>
        </p:spPr>
      </p:pic>
      <p:sp>
        <p:nvSpPr>
          <p:cNvPr id="4" name="Slide Number Placeholder 5">
            <a:extLst>
              <a:ext uri="{FF2B5EF4-FFF2-40B4-BE49-F238E27FC236}">
                <a16:creationId xmlns:a16="http://schemas.microsoft.com/office/drawing/2014/main" id="{4DE8D259-E3E1-DBAB-DB5A-20FA30FA2CEB}"/>
              </a:ext>
            </a:extLst>
          </p:cNvPr>
          <p:cNvSpPr>
            <a:spLocks noGrp="1"/>
          </p:cNvSpPr>
          <p:nvPr>
            <p:ph type="sldNum" sz="quarter" idx="12"/>
          </p:nvPr>
        </p:nvSpPr>
        <p:spPr>
          <a:xfrm>
            <a:off x="11434618" y="6356350"/>
            <a:ext cx="469033" cy="365125"/>
          </a:xfrm>
        </p:spPr>
        <p:txBody>
          <a:bodyPr/>
          <a:lstStyle/>
          <a:p>
            <a:fld id="{7DC13559-D27C-4E5A-A67E-3D201CAB4492}" type="slidenum">
              <a:rPr lang="en-US" sz="1400" b="1" smtClean="0">
                <a:solidFill>
                  <a:schemeClr val="bg1"/>
                </a:solidFill>
                <a:latin typeface="Arial" panose="020B0604020202020204" pitchFamily="34" charset="0"/>
                <a:cs typeface="Arial" panose="020B0604020202020204" pitchFamily="34" charset="0"/>
              </a:rPr>
              <a:t>13</a:t>
            </a:fld>
            <a:endParaRPr lang="en-US" sz="1400" b="1"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9FD2A15E-6FBF-29CF-8D30-3979B9A10D46}"/>
              </a:ext>
            </a:extLst>
          </p:cNvPr>
          <p:cNvSpPr txBox="1"/>
          <p:nvPr/>
        </p:nvSpPr>
        <p:spPr>
          <a:xfrm>
            <a:off x="487679" y="535392"/>
            <a:ext cx="5709921" cy="1077218"/>
          </a:xfrm>
          <a:prstGeom prst="rect">
            <a:avLst/>
          </a:prstGeom>
          <a:noFill/>
        </p:spPr>
        <p:txBody>
          <a:bodyPr wrap="square">
            <a:spAutoFit/>
          </a:bodyPr>
          <a:lstStyle/>
          <a:p>
            <a:r>
              <a:rPr lang="en-US" altLang="en-US" sz="3200" dirty="0">
                <a:solidFill>
                  <a:schemeClr val="bg1"/>
                </a:solidFill>
                <a:latin typeface="Arial Black" panose="020B0A04020102020204" pitchFamily="34" charset="0"/>
                <a:cs typeface="Arial" panose="020B0604020202020204" pitchFamily="34" charset="0"/>
              </a:rPr>
              <a:t>HR Recommendations - Processes</a:t>
            </a:r>
            <a:endParaRPr lang="en-US" altLang="en-US" sz="3200" dirty="0">
              <a:solidFill>
                <a:schemeClr val="bg1"/>
              </a:solidFill>
              <a:latin typeface="Arial "/>
              <a:cs typeface="Arial" panose="020B0604020202020204" pitchFamily="34" charset="0"/>
            </a:endParaRPr>
          </a:p>
        </p:txBody>
      </p:sp>
      <p:sp>
        <p:nvSpPr>
          <p:cNvPr id="8" name="TextBox 7">
            <a:extLst>
              <a:ext uri="{FF2B5EF4-FFF2-40B4-BE49-F238E27FC236}">
                <a16:creationId xmlns:a16="http://schemas.microsoft.com/office/drawing/2014/main" id="{26D481D1-4575-BAB5-E5C8-584FD10D0BEF}"/>
              </a:ext>
            </a:extLst>
          </p:cNvPr>
          <p:cNvSpPr txBox="1"/>
          <p:nvPr/>
        </p:nvSpPr>
        <p:spPr>
          <a:xfrm>
            <a:off x="833119" y="1924471"/>
            <a:ext cx="3020287" cy="1689180"/>
          </a:xfrm>
          <a:prstGeom prst="rect">
            <a:avLst/>
          </a:prstGeom>
          <a:noFill/>
        </p:spPr>
        <p:txBody>
          <a:bodyPr wrap="square">
            <a:spAutoFit/>
          </a:bodyPr>
          <a:lstStyle/>
          <a:p>
            <a:pPr marR="0" lvl="0">
              <a:lnSpc>
                <a:spcPct val="107000"/>
              </a:lnSpc>
              <a:spcBef>
                <a:spcPts val="0"/>
              </a:spcBef>
              <a:spcAft>
                <a:spcPts val="0"/>
              </a:spcAft>
            </a:pPr>
            <a:r>
              <a:rPr lang="en-US" sz="14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Recommend that EMEA participate in the Acquirer Corporate performance management and succession planning system for 2025 to the extent participation does not interfere with data privacy</a:t>
            </a:r>
          </a:p>
        </p:txBody>
      </p:sp>
      <p:sp>
        <p:nvSpPr>
          <p:cNvPr id="9" name="TextBox 8">
            <a:extLst>
              <a:ext uri="{FF2B5EF4-FFF2-40B4-BE49-F238E27FC236}">
                <a16:creationId xmlns:a16="http://schemas.microsoft.com/office/drawing/2014/main" id="{DC998A25-9C97-15B6-4897-B93F570316FE}"/>
              </a:ext>
            </a:extLst>
          </p:cNvPr>
          <p:cNvSpPr txBox="1"/>
          <p:nvPr/>
        </p:nvSpPr>
        <p:spPr>
          <a:xfrm>
            <a:off x="431800" y="1847953"/>
            <a:ext cx="470408" cy="369332"/>
          </a:xfrm>
          <a:prstGeom prst="rect">
            <a:avLst/>
          </a:prstGeom>
          <a:noFill/>
        </p:spPr>
        <p:txBody>
          <a:bodyPr wrap="square">
            <a:spAutoFit/>
          </a:bodyPr>
          <a:lstStyle/>
          <a:p>
            <a:r>
              <a:rPr lang="en-US" altLang="en-US" dirty="0">
                <a:solidFill>
                  <a:schemeClr val="bg1"/>
                </a:solidFill>
                <a:latin typeface="Arial Black" panose="020B0A04020102020204" pitchFamily="34" charset="0"/>
                <a:cs typeface="Arial" panose="020B0604020202020204" pitchFamily="34" charset="0"/>
              </a:rPr>
              <a:t>3.</a:t>
            </a:r>
            <a:endParaRPr lang="en-US" altLang="en-US" dirty="0">
              <a:solidFill>
                <a:schemeClr val="bg1"/>
              </a:solidFill>
              <a:latin typeface="Arial "/>
              <a:cs typeface="Arial" panose="020B0604020202020204" pitchFamily="34" charset="0"/>
            </a:endParaRPr>
          </a:p>
        </p:txBody>
      </p:sp>
      <p:sp>
        <p:nvSpPr>
          <p:cNvPr id="12" name="TextBox 11">
            <a:extLst>
              <a:ext uri="{FF2B5EF4-FFF2-40B4-BE49-F238E27FC236}">
                <a16:creationId xmlns:a16="http://schemas.microsoft.com/office/drawing/2014/main" id="{2A9A78BC-C065-9FBD-FBB3-C2928388805B}"/>
              </a:ext>
            </a:extLst>
          </p:cNvPr>
          <p:cNvSpPr txBox="1"/>
          <p:nvPr/>
        </p:nvSpPr>
        <p:spPr>
          <a:xfrm>
            <a:off x="8580584" y="1924471"/>
            <a:ext cx="3020288" cy="2925096"/>
          </a:xfrm>
          <a:prstGeom prst="rect">
            <a:avLst/>
          </a:prstGeom>
          <a:noFill/>
        </p:spPr>
        <p:txBody>
          <a:bodyPr wrap="square">
            <a:spAutoFit/>
          </a:bodyPr>
          <a:lstStyle/>
          <a:p>
            <a:pPr marR="0" lvl="0">
              <a:lnSpc>
                <a:spcPct val="107000"/>
              </a:lnSpc>
              <a:spcBef>
                <a:spcPts val="0"/>
              </a:spcBef>
              <a:spcAft>
                <a:spcPts val="0"/>
              </a:spcAft>
            </a:pPr>
            <a:r>
              <a:rPr lang="en-US" sz="14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EMEA will use ADP as the payroll processing system.  However, the payrolls will be separated by country due to tax laws </a:t>
            </a:r>
          </a:p>
          <a:p>
            <a:pPr marL="171450" marR="0" lvl="0" indent="-171450">
              <a:lnSpc>
                <a:spcPct val="107000"/>
              </a:lnSpc>
              <a:spcBef>
                <a:spcPts val="0"/>
              </a:spcBef>
              <a:spcAft>
                <a:spcPts val="0"/>
              </a:spcAft>
              <a:buFont typeface="Arial" panose="020B0604020202020204" pitchFamily="34" charset="0"/>
              <a:buChar char="•"/>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France payroll will migrate into Acquiree’s payroll system</a:t>
            </a:r>
          </a:p>
          <a:p>
            <a:pPr marL="171450" marR="0" lvl="0" indent="-171450">
              <a:lnSpc>
                <a:spcPct val="107000"/>
              </a:lnSpc>
              <a:spcBef>
                <a:spcPts val="0"/>
              </a:spcBef>
              <a:spcAft>
                <a:spcPts val="0"/>
              </a:spcAft>
              <a:buFont typeface="Arial" panose="020B0604020202020204" pitchFamily="34" charset="0"/>
              <a:buChar char="•"/>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German will migrate to the Acquirer’s Payroll.</a:t>
            </a:r>
          </a:p>
          <a:p>
            <a:pPr marL="171450" marR="0" lvl="0" indent="-171450">
              <a:lnSpc>
                <a:spcPct val="107000"/>
              </a:lnSpc>
              <a:spcBef>
                <a:spcPts val="0"/>
              </a:spcBef>
              <a:spcAft>
                <a:spcPts val="0"/>
              </a:spcAft>
              <a:buFont typeface="Arial" panose="020B0604020202020204" pitchFamily="34" charset="0"/>
              <a:buChar char="•"/>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The UK and Portugal may remain on its own system due to its small size</a:t>
            </a:r>
          </a:p>
          <a:p>
            <a:pPr marL="171450" marR="0" lvl="0" indent="-171450">
              <a:lnSpc>
                <a:spcPct val="107000"/>
              </a:lnSpc>
              <a:spcBef>
                <a:spcPts val="0"/>
              </a:spcBef>
              <a:spcAft>
                <a:spcPts val="0"/>
              </a:spcAft>
              <a:buFont typeface="Arial" panose="020B0604020202020204" pitchFamily="34" charset="0"/>
              <a:buChar char="•"/>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Italy will continue to outsource its payroll</a:t>
            </a:r>
          </a:p>
        </p:txBody>
      </p:sp>
      <p:sp>
        <p:nvSpPr>
          <p:cNvPr id="13" name="TextBox 12">
            <a:extLst>
              <a:ext uri="{FF2B5EF4-FFF2-40B4-BE49-F238E27FC236}">
                <a16:creationId xmlns:a16="http://schemas.microsoft.com/office/drawing/2014/main" id="{9075F651-F143-5655-842B-E4AA9BB53D14}"/>
              </a:ext>
            </a:extLst>
          </p:cNvPr>
          <p:cNvSpPr txBox="1"/>
          <p:nvPr/>
        </p:nvSpPr>
        <p:spPr>
          <a:xfrm>
            <a:off x="8179264" y="1847953"/>
            <a:ext cx="470408" cy="369332"/>
          </a:xfrm>
          <a:prstGeom prst="rect">
            <a:avLst/>
          </a:prstGeom>
          <a:noFill/>
        </p:spPr>
        <p:txBody>
          <a:bodyPr wrap="square">
            <a:spAutoFit/>
          </a:bodyPr>
          <a:lstStyle/>
          <a:p>
            <a:r>
              <a:rPr lang="en-US" altLang="en-US" dirty="0">
                <a:solidFill>
                  <a:schemeClr val="bg1"/>
                </a:solidFill>
                <a:latin typeface="Arial Black" panose="020B0A04020102020204" pitchFamily="34" charset="0"/>
                <a:cs typeface="Arial" panose="020B0604020202020204" pitchFamily="34" charset="0"/>
              </a:rPr>
              <a:t>4.</a:t>
            </a:r>
            <a:endParaRPr lang="en-US" altLang="en-US" dirty="0">
              <a:solidFill>
                <a:schemeClr val="bg1"/>
              </a:solidFill>
              <a:latin typeface="Arial "/>
              <a:cs typeface="Arial" panose="020B0604020202020204" pitchFamily="34" charset="0"/>
            </a:endParaRPr>
          </a:p>
        </p:txBody>
      </p:sp>
      <p:sp>
        <p:nvSpPr>
          <p:cNvPr id="2" name="TextBox 1">
            <a:extLst>
              <a:ext uri="{FF2B5EF4-FFF2-40B4-BE49-F238E27FC236}">
                <a16:creationId xmlns:a16="http://schemas.microsoft.com/office/drawing/2014/main" id="{D0D11798-BF81-6A88-ECDA-0F7D2E9B6E9E}"/>
              </a:ext>
            </a:extLst>
          </p:cNvPr>
          <p:cNvSpPr txBox="1"/>
          <p:nvPr/>
        </p:nvSpPr>
        <p:spPr>
          <a:xfrm>
            <a:off x="8580584" y="5149440"/>
            <a:ext cx="3020288" cy="997645"/>
          </a:xfrm>
          <a:prstGeom prst="rect">
            <a:avLst/>
          </a:prstGeom>
          <a:noFill/>
        </p:spPr>
        <p:txBody>
          <a:bodyPr wrap="square">
            <a:spAutoFit/>
          </a:bodyPr>
          <a:lstStyle/>
          <a:p>
            <a:pPr marR="0" lvl="0">
              <a:lnSpc>
                <a:spcPct val="107000"/>
              </a:lnSpc>
              <a:spcBef>
                <a:spcPts val="0"/>
              </a:spcBef>
              <a:spcAft>
                <a:spcPts val="0"/>
              </a:spcAft>
            </a:pPr>
            <a:r>
              <a:rPr lang="en-US" sz="14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PeopleSoft HRIS strategy will be a corporate initiative and is out of scope for the EMEA integration team</a:t>
            </a:r>
          </a:p>
        </p:txBody>
      </p:sp>
      <p:sp>
        <p:nvSpPr>
          <p:cNvPr id="3" name="TextBox 2">
            <a:extLst>
              <a:ext uri="{FF2B5EF4-FFF2-40B4-BE49-F238E27FC236}">
                <a16:creationId xmlns:a16="http://schemas.microsoft.com/office/drawing/2014/main" id="{D640680E-F8CE-83D5-CE24-B09C3E2968C7}"/>
              </a:ext>
            </a:extLst>
          </p:cNvPr>
          <p:cNvSpPr txBox="1"/>
          <p:nvPr/>
        </p:nvSpPr>
        <p:spPr>
          <a:xfrm>
            <a:off x="8179264" y="5072922"/>
            <a:ext cx="470408" cy="369332"/>
          </a:xfrm>
          <a:prstGeom prst="rect">
            <a:avLst/>
          </a:prstGeom>
          <a:noFill/>
        </p:spPr>
        <p:txBody>
          <a:bodyPr wrap="square">
            <a:spAutoFit/>
          </a:bodyPr>
          <a:lstStyle/>
          <a:p>
            <a:r>
              <a:rPr lang="en-US" altLang="en-US" dirty="0">
                <a:solidFill>
                  <a:schemeClr val="bg1"/>
                </a:solidFill>
                <a:latin typeface="Arial Black" panose="020B0A04020102020204" pitchFamily="34" charset="0"/>
                <a:cs typeface="Arial" panose="020B0604020202020204" pitchFamily="34" charset="0"/>
              </a:rPr>
              <a:t>5.</a:t>
            </a:r>
            <a:endParaRPr lang="en-US" altLang="en-US" dirty="0">
              <a:solidFill>
                <a:schemeClr val="bg1"/>
              </a:solidFill>
              <a:latin typeface="Arial "/>
              <a:cs typeface="Arial" panose="020B0604020202020204" pitchFamily="34" charset="0"/>
            </a:endParaRPr>
          </a:p>
        </p:txBody>
      </p:sp>
      <p:sp>
        <p:nvSpPr>
          <p:cNvPr id="5" name="Holder 5">
            <a:extLst>
              <a:ext uri="{FF2B5EF4-FFF2-40B4-BE49-F238E27FC236}">
                <a16:creationId xmlns:a16="http://schemas.microsoft.com/office/drawing/2014/main" id="{5412DC3B-CE1B-B715-D9EF-B65D9673CB2C}"/>
              </a:ext>
            </a:extLst>
          </p:cNvPr>
          <p:cNvSpPr txBox="1">
            <a:spLocks/>
          </p:cNvSpPr>
          <p:nvPr/>
        </p:nvSpPr>
        <p:spPr>
          <a:xfrm>
            <a:off x="455421" y="6457374"/>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bg1"/>
                </a:solidFill>
                <a:effectLst/>
                <a:latin typeface="Arial" panose="020B0604020202020204" pitchFamily="34" charset="0"/>
                <a:ea typeface="Calibri" panose="020F0502020204030204" pitchFamily="34" charset="0"/>
                <a:cs typeface="Arial" panose="020B0604020202020204" pitchFamily="34" charset="0"/>
              </a:rPr>
              <a:t>© 100-Day Advisors    MandAPlaybook.com</a:t>
            </a:r>
            <a:endParaRPr lang="en-US" sz="1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164476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ject 5">
            <a:extLst>
              <a:ext uri="{FF2B5EF4-FFF2-40B4-BE49-F238E27FC236}">
                <a16:creationId xmlns:a16="http://schemas.microsoft.com/office/drawing/2014/main" id="{ABE2F1C9-5A79-BD94-1D47-CDEF89A1DB73}"/>
              </a:ext>
            </a:extLst>
          </p:cNvPr>
          <p:cNvPicPr/>
          <p:nvPr/>
        </p:nvPicPr>
        <p:blipFill>
          <a:blip r:embed="rId2"/>
          <a:stretch>
            <a:fillRect/>
          </a:stretch>
        </p:blipFill>
        <p:spPr>
          <a:xfrm>
            <a:off x="-1" y="0"/>
            <a:ext cx="12221707" cy="6858000"/>
          </a:xfrm>
          <a:prstGeom prst="rect">
            <a:avLst/>
          </a:prstGeom>
        </p:spPr>
      </p:pic>
      <p:sp>
        <p:nvSpPr>
          <p:cNvPr id="4" name="Slide Number Placeholder 5">
            <a:extLst>
              <a:ext uri="{FF2B5EF4-FFF2-40B4-BE49-F238E27FC236}">
                <a16:creationId xmlns:a16="http://schemas.microsoft.com/office/drawing/2014/main" id="{4DE8D259-E3E1-DBAB-DB5A-20FA30FA2CEB}"/>
              </a:ext>
            </a:extLst>
          </p:cNvPr>
          <p:cNvSpPr>
            <a:spLocks noGrp="1"/>
          </p:cNvSpPr>
          <p:nvPr>
            <p:ph type="sldNum" sz="quarter" idx="12"/>
          </p:nvPr>
        </p:nvSpPr>
        <p:spPr>
          <a:xfrm>
            <a:off x="11434618" y="6356350"/>
            <a:ext cx="469033" cy="365125"/>
          </a:xfrm>
        </p:spPr>
        <p:txBody>
          <a:bodyPr/>
          <a:lstStyle/>
          <a:p>
            <a:fld id="{7DC13559-D27C-4E5A-A67E-3D201CAB4492}" type="slidenum">
              <a:rPr lang="en-US" sz="1400" b="1" smtClean="0">
                <a:solidFill>
                  <a:schemeClr val="bg1"/>
                </a:solidFill>
                <a:latin typeface="Arial" panose="020B0604020202020204" pitchFamily="34" charset="0"/>
                <a:cs typeface="Arial" panose="020B0604020202020204" pitchFamily="34" charset="0"/>
              </a:rPr>
              <a:t>14</a:t>
            </a:fld>
            <a:endParaRPr lang="en-US" sz="1400" b="1"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9FD2A15E-6FBF-29CF-8D30-3979B9A10D46}"/>
              </a:ext>
            </a:extLst>
          </p:cNvPr>
          <p:cNvSpPr txBox="1"/>
          <p:nvPr/>
        </p:nvSpPr>
        <p:spPr>
          <a:xfrm>
            <a:off x="487679" y="535392"/>
            <a:ext cx="5709921" cy="1077218"/>
          </a:xfrm>
          <a:prstGeom prst="rect">
            <a:avLst/>
          </a:prstGeom>
          <a:noFill/>
        </p:spPr>
        <p:txBody>
          <a:bodyPr wrap="square">
            <a:spAutoFit/>
          </a:bodyPr>
          <a:lstStyle/>
          <a:p>
            <a:r>
              <a:rPr lang="en-US" altLang="en-US" sz="3200" dirty="0">
                <a:solidFill>
                  <a:schemeClr val="bg1"/>
                </a:solidFill>
                <a:latin typeface="Arial Black" panose="020B0A04020102020204" pitchFamily="34" charset="0"/>
                <a:cs typeface="Arial" panose="020B0604020202020204" pitchFamily="34" charset="0"/>
              </a:rPr>
              <a:t>HR Recommendations - Processes</a:t>
            </a:r>
            <a:endParaRPr lang="en-US" altLang="en-US" sz="3200" dirty="0">
              <a:solidFill>
                <a:schemeClr val="bg1"/>
              </a:solidFill>
              <a:latin typeface="Arial "/>
              <a:cs typeface="Arial" panose="020B0604020202020204" pitchFamily="34" charset="0"/>
            </a:endParaRPr>
          </a:p>
        </p:txBody>
      </p:sp>
      <p:sp>
        <p:nvSpPr>
          <p:cNvPr id="8" name="TextBox 7">
            <a:extLst>
              <a:ext uri="{FF2B5EF4-FFF2-40B4-BE49-F238E27FC236}">
                <a16:creationId xmlns:a16="http://schemas.microsoft.com/office/drawing/2014/main" id="{26D481D1-4575-BAB5-E5C8-584FD10D0BEF}"/>
              </a:ext>
            </a:extLst>
          </p:cNvPr>
          <p:cNvSpPr txBox="1"/>
          <p:nvPr/>
        </p:nvSpPr>
        <p:spPr>
          <a:xfrm>
            <a:off x="833119" y="2753527"/>
            <a:ext cx="3020287" cy="2926442"/>
          </a:xfrm>
          <a:prstGeom prst="rect">
            <a:avLst/>
          </a:prstGeom>
          <a:noFill/>
        </p:spPr>
        <p:txBody>
          <a:bodyPr wrap="square">
            <a:spAutoFit/>
          </a:bodyPr>
          <a:lstStyle/>
          <a:p>
            <a:pPr marR="0" lvl="0">
              <a:lnSpc>
                <a:spcPct val="107000"/>
              </a:lnSpc>
              <a:spcBef>
                <a:spcPts val="0"/>
              </a:spcBef>
              <a:spcAft>
                <a:spcPts val="0"/>
              </a:spcAft>
            </a:pPr>
            <a:r>
              <a:rPr lang="en-US" sz="14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A European Works council must be established by in the next two years.  Negotiations for the implementation must start by April 2025</a:t>
            </a:r>
          </a:p>
          <a:p>
            <a:pPr marL="628650" lvl="1" indent="-171450">
              <a:lnSpc>
                <a:spcPct val="107000"/>
              </a:lnSpc>
              <a:buFont typeface="Wingdings" panose="05000000000000000000" pitchFamily="2" charset="2"/>
              <a:buChar char="v"/>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A European works council agreement has already been signed in Germany.  This agreement has never been applied but is still valid.  It will be taken into consideration for future negotiations</a:t>
            </a:r>
          </a:p>
          <a:p>
            <a:pPr marR="0" lvl="0">
              <a:lnSpc>
                <a:spcPct val="107000"/>
              </a:lnSpc>
              <a:spcBef>
                <a:spcPts val="0"/>
              </a:spcBef>
              <a:spcAft>
                <a:spcPts val="0"/>
              </a:spcAft>
            </a:pPr>
            <a:endParaRPr lang="en-US" sz="12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DC998A25-9C97-15B6-4897-B93F570316FE}"/>
              </a:ext>
            </a:extLst>
          </p:cNvPr>
          <p:cNvSpPr txBox="1"/>
          <p:nvPr/>
        </p:nvSpPr>
        <p:spPr>
          <a:xfrm>
            <a:off x="431800" y="2677009"/>
            <a:ext cx="470408" cy="369332"/>
          </a:xfrm>
          <a:prstGeom prst="rect">
            <a:avLst/>
          </a:prstGeom>
          <a:noFill/>
        </p:spPr>
        <p:txBody>
          <a:bodyPr wrap="square">
            <a:spAutoFit/>
          </a:bodyPr>
          <a:lstStyle/>
          <a:p>
            <a:r>
              <a:rPr lang="en-US" altLang="en-US" dirty="0">
                <a:solidFill>
                  <a:schemeClr val="bg1"/>
                </a:solidFill>
                <a:latin typeface="Arial Black" panose="020B0A04020102020204" pitchFamily="34" charset="0"/>
                <a:cs typeface="Arial" panose="020B0604020202020204" pitchFamily="34" charset="0"/>
              </a:rPr>
              <a:t>6.</a:t>
            </a:r>
            <a:endParaRPr lang="en-US" altLang="en-US" dirty="0">
              <a:solidFill>
                <a:schemeClr val="bg1"/>
              </a:solidFill>
              <a:latin typeface="Arial "/>
              <a:cs typeface="Arial" panose="020B0604020202020204" pitchFamily="34" charset="0"/>
            </a:endParaRPr>
          </a:p>
        </p:txBody>
      </p:sp>
      <p:sp>
        <p:nvSpPr>
          <p:cNvPr id="12" name="TextBox 11">
            <a:extLst>
              <a:ext uri="{FF2B5EF4-FFF2-40B4-BE49-F238E27FC236}">
                <a16:creationId xmlns:a16="http://schemas.microsoft.com/office/drawing/2014/main" id="{2A9A78BC-C065-9FBD-FBB3-C2928388805B}"/>
              </a:ext>
            </a:extLst>
          </p:cNvPr>
          <p:cNvSpPr txBox="1"/>
          <p:nvPr/>
        </p:nvSpPr>
        <p:spPr>
          <a:xfrm>
            <a:off x="8580584" y="2753527"/>
            <a:ext cx="3020288" cy="1458669"/>
          </a:xfrm>
          <a:prstGeom prst="rect">
            <a:avLst/>
          </a:prstGeom>
          <a:noFill/>
        </p:spPr>
        <p:txBody>
          <a:bodyPr wrap="square">
            <a:spAutoFit/>
          </a:bodyPr>
          <a:lstStyle/>
          <a:p>
            <a:pPr marR="0" lvl="0">
              <a:lnSpc>
                <a:spcPct val="107000"/>
              </a:lnSpc>
              <a:spcBef>
                <a:spcPts val="0"/>
              </a:spcBef>
              <a:spcAft>
                <a:spcPts val="0"/>
              </a:spcAft>
            </a:pPr>
            <a:r>
              <a:rPr lang="en-US" sz="14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Recommend consultant assistance to advise on Works Council procedures and implementation of workforce reduction strategy for Germany, France and UK</a:t>
            </a:r>
          </a:p>
        </p:txBody>
      </p:sp>
      <p:sp>
        <p:nvSpPr>
          <p:cNvPr id="13" name="TextBox 12">
            <a:extLst>
              <a:ext uri="{FF2B5EF4-FFF2-40B4-BE49-F238E27FC236}">
                <a16:creationId xmlns:a16="http://schemas.microsoft.com/office/drawing/2014/main" id="{9075F651-F143-5655-842B-E4AA9BB53D14}"/>
              </a:ext>
            </a:extLst>
          </p:cNvPr>
          <p:cNvSpPr txBox="1"/>
          <p:nvPr/>
        </p:nvSpPr>
        <p:spPr>
          <a:xfrm>
            <a:off x="8179264" y="2677009"/>
            <a:ext cx="470408" cy="369332"/>
          </a:xfrm>
          <a:prstGeom prst="rect">
            <a:avLst/>
          </a:prstGeom>
          <a:noFill/>
        </p:spPr>
        <p:txBody>
          <a:bodyPr wrap="square">
            <a:spAutoFit/>
          </a:bodyPr>
          <a:lstStyle/>
          <a:p>
            <a:r>
              <a:rPr lang="en-US" altLang="en-US" dirty="0">
                <a:solidFill>
                  <a:schemeClr val="bg1"/>
                </a:solidFill>
                <a:latin typeface="Arial Black" panose="020B0A04020102020204" pitchFamily="34" charset="0"/>
                <a:cs typeface="Arial" panose="020B0604020202020204" pitchFamily="34" charset="0"/>
              </a:rPr>
              <a:t>7.</a:t>
            </a:r>
            <a:endParaRPr lang="en-US" altLang="en-US" dirty="0">
              <a:solidFill>
                <a:schemeClr val="bg1"/>
              </a:solidFill>
              <a:latin typeface="Arial "/>
              <a:cs typeface="Arial" panose="020B0604020202020204" pitchFamily="34" charset="0"/>
            </a:endParaRPr>
          </a:p>
        </p:txBody>
      </p:sp>
      <p:sp>
        <p:nvSpPr>
          <p:cNvPr id="2" name="Holder 5">
            <a:extLst>
              <a:ext uri="{FF2B5EF4-FFF2-40B4-BE49-F238E27FC236}">
                <a16:creationId xmlns:a16="http://schemas.microsoft.com/office/drawing/2014/main" id="{5507ED0E-6D2D-9B42-2985-8426B747520A}"/>
              </a:ext>
            </a:extLst>
          </p:cNvPr>
          <p:cNvSpPr txBox="1">
            <a:spLocks/>
          </p:cNvSpPr>
          <p:nvPr/>
        </p:nvSpPr>
        <p:spPr>
          <a:xfrm>
            <a:off x="455421" y="6457374"/>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bg1"/>
                </a:solidFill>
                <a:effectLst/>
                <a:latin typeface="Arial" panose="020B0604020202020204" pitchFamily="34" charset="0"/>
                <a:ea typeface="Calibri" panose="020F0502020204030204" pitchFamily="34" charset="0"/>
                <a:cs typeface="Arial" panose="020B0604020202020204" pitchFamily="34" charset="0"/>
              </a:rPr>
              <a:t>© 100-Day Advisors    MandAPlaybook.com</a:t>
            </a:r>
            <a:endParaRPr lang="en-US" sz="1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58303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2" name="Rectangle 1">
            <a:extLst>
              <a:ext uri="{FF2B5EF4-FFF2-40B4-BE49-F238E27FC236}">
                <a16:creationId xmlns:a16="http://schemas.microsoft.com/office/drawing/2014/main" id="{C7FBD773-6850-5947-7BE5-FB69C29A11BB}"/>
              </a:ext>
            </a:extLst>
          </p:cNvPr>
          <p:cNvSpPr/>
          <p:nvPr/>
        </p:nvSpPr>
        <p:spPr>
          <a:xfrm>
            <a:off x="0" y="2016322"/>
            <a:ext cx="12192000" cy="4841677"/>
          </a:xfrm>
          <a:prstGeom prst="rect">
            <a:avLst/>
          </a:prstGeom>
          <a:solidFill>
            <a:srgbClr val="0C7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8" name="Google Shape;568;p26"/>
          <p:cNvSpPr txBox="1">
            <a:spLocks noGrp="1"/>
          </p:cNvSpPr>
          <p:nvPr>
            <p:ph type="sldNum" idx="12"/>
          </p:nvPr>
        </p:nvSpPr>
        <p:spPr>
          <a:xfrm>
            <a:off x="5221903" y="3854497"/>
            <a:ext cx="1663479" cy="221412"/>
          </a:xfrm>
          <a:prstGeom prst="rect">
            <a:avLst/>
          </a:prstGeom>
          <a:noFill/>
          <a:ln>
            <a:noFill/>
          </a:ln>
        </p:spPr>
        <p:txBody>
          <a:bodyPr spcFirstLastPara="1" vert="horz" wrap="square" lIns="55440" tIns="27713" rIns="55440" bIns="27713"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728"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728"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728"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728"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728"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728"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728"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728"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728" b="0" i="0" u="none" strike="noStrike" cap="none">
                <a:solidFill>
                  <a:srgbClr val="888888"/>
                </a:solidFill>
                <a:latin typeface="Calibri"/>
                <a:ea typeface="Calibri"/>
                <a:cs typeface="Calibri"/>
                <a:sym typeface="Calibri"/>
              </a:defRPr>
            </a:lvl9pPr>
          </a:lstStyle>
          <a:p>
            <a:pPr algn="r" rtl="0"/>
            <a:fld id="{00000000-1234-1234-1234-123412341234}" type="slidenum">
              <a:rPr lang="en-US" smtClean="0"/>
              <a:pPr algn="r" rtl="0"/>
              <a:t>15</a:t>
            </a:fld>
            <a:endParaRPr sz="1600" b="1" dirty="0">
              <a:solidFill>
                <a:srgbClr val="A00606"/>
              </a:solidFill>
              <a:latin typeface="Poppins"/>
              <a:ea typeface="Poppins"/>
              <a:cs typeface="Poppins"/>
              <a:sym typeface="Poppins"/>
            </a:endParaRPr>
          </a:p>
        </p:txBody>
      </p:sp>
      <p:sp>
        <p:nvSpPr>
          <p:cNvPr id="4" name="Google Shape;188;p7">
            <a:extLst>
              <a:ext uri="{FF2B5EF4-FFF2-40B4-BE49-F238E27FC236}">
                <a16:creationId xmlns:a16="http://schemas.microsoft.com/office/drawing/2014/main" id="{091C4F9A-85A3-A716-E1C1-12774B62BC4A}"/>
              </a:ext>
            </a:extLst>
          </p:cNvPr>
          <p:cNvSpPr/>
          <p:nvPr/>
        </p:nvSpPr>
        <p:spPr>
          <a:xfrm>
            <a:off x="4795600" y="3484453"/>
            <a:ext cx="2504886" cy="490775"/>
          </a:xfrm>
          <a:prstGeom prst="rect">
            <a:avLst/>
          </a:prstGeom>
          <a:noFill/>
          <a:ln>
            <a:noFill/>
          </a:ln>
        </p:spPr>
        <p:txBody>
          <a:bodyPr spcFirstLastPara="1" wrap="square" lIns="91419" tIns="45697" rIns="91419" bIns="45697" anchor="ctr" anchorCtr="0">
            <a:noAutofit/>
          </a:bodyPr>
          <a:lstStyle/>
          <a:p>
            <a:pPr algn="ctr" rtl="0"/>
            <a:r>
              <a:rPr lang="en-US" sz="2400" b="1" dirty="0">
                <a:latin typeface="Century Gothic"/>
                <a:ea typeface="Century Gothic"/>
                <a:cs typeface="Century Gothic"/>
                <a:sym typeface="Century Gothic"/>
              </a:rPr>
              <a:t>contact us</a:t>
            </a:r>
            <a:endParaRPr sz="2400" b="1" dirty="0">
              <a:latin typeface="Century Gothic"/>
              <a:ea typeface="Century Gothic"/>
              <a:cs typeface="Century Gothic"/>
              <a:sym typeface="Century Gothic"/>
            </a:endParaRPr>
          </a:p>
        </p:txBody>
      </p:sp>
      <p:sp>
        <p:nvSpPr>
          <p:cNvPr id="5" name="Google Shape;201;p7">
            <a:extLst>
              <a:ext uri="{FF2B5EF4-FFF2-40B4-BE49-F238E27FC236}">
                <a16:creationId xmlns:a16="http://schemas.microsoft.com/office/drawing/2014/main" id="{99047FA9-3381-2902-3BE6-F4C23A14F7DC}"/>
              </a:ext>
            </a:extLst>
          </p:cNvPr>
          <p:cNvSpPr txBox="1"/>
          <p:nvPr/>
        </p:nvSpPr>
        <p:spPr>
          <a:xfrm>
            <a:off x="3325843" y="2459968"/>
            <a:ext cx="5400213" cy="923283"/>
          </a:xfrm>
          <a:prstGeom prst="rect">
            <a:avLst/>
          </a:prstGeom>
          <a:noFill/>
          <a:ln>
            <a:noFill/>
          </a:ln>
        </p:spPr>
        <p:txBody>
          <a:bodyPr spcFirstLastPara="1" wrap="square" lIns="89994" tIns="45697" rIns="91419" bIns="45697" anchor="ctr" anchorCtr="0">
            <a:spAutoFit/>
          </a:bodyPr>
          <a:lstStyle/>
          <a:p>
            <a:pPr algn="ctr" rtl="0">
              <a:lnSpc>
                <a:spcPct val="90000"/>
              </a:lnSpc>
              <a:buClr>
                <a:schemeClr val="dk1"/>
              </a:buClr>
              <a:buSzPts val="6000"/>
            </a:pPr>
            <a:r>
              <a:rPr lang="en-US" sz="6000" b="1" dirty="0">
                <a:solidFill>
                  <a:schemeClr val="bg1"/>
                </a:solidFill>
                <a:latin typeface="Times New Roman"/>
                <a:ea typeface="Times New Roman"/>
                <a:cs typeface="Times New Roman"/>
                <a:sym typeface="Times New Roman"/>
              </a:rPr>
              <a:t>thank you</a:t>
            </a:r>
            <a:endParaRPr sz="1092" dirty="0">
              <a:solidFill>
                <a:schemeClr val="bg1"/>
              </a:solidFill>
            </a:endParaRPr>
          </a:p>
        </p:txBody>
      </p:sp>
      <p:sp>
        <p:nvSpPr>
          <p:cNvPr id="12" name="Rectangle 11">
            <a:extLst>
              <a:ext uri="{FF2B5EF4-FFF2-40B4-BE49-F238E27FC236}">
                <a16:creationId xmlns:a16="http://schemas.microsoft.com/office/drawing/2014/main" id="{4D5A73E6-06C7-BE27-C75B-9A53D07CAD78}"/>
              </a:ext>
            </a:extLst>
          </p:cNvPr>
          <p:cNvSpPr/>
          <p:nvPr/>
        </p:nvSpPr>
        <p:spPr>
          <a:xfrm>
            <a:off x="3023253" y="4914753"/>
            <a:ext cx="3071484" cy="4907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200" dirty="0">
                <a:solidFill>
                  <a:schemeClr val="bg1"/>
                </a:solidFill>
                <a:latin typeface="Century Gothic" panose="020B0502020202020204" pitchFamily="34" charset="0"/>
              </a:rPr>
              <a:t>   email</a:t>
            </a:r>
          </a:p>
          <a:p>
            <a:pPr algn="ctr"/>
            <a:r>
              <a:rPr lang="en-GB" sz="1200" b="1" dirty="0">
                <a:solidFill>
                  <a:schemeClr val="accent3"/>
                </a:solidFill>
                <a:latin typeface="Century Gothic" panose="020B0502020202020204" pitchFamily="34" charset="0"/>
              </a:rPr>
              <a:t> </a:t>
            </a:r>
            <a:r>
              <a:rPr lang="en-GB" sz="1400" dirty="0">
                <a:solidFill>
                  <a:schemeClr val="bg1"/>
                </a:solidFill>
                <a:latin typeface="Century Gothic" panose="020B0502020202020204" pitchFamily="34" charset="0"/>
              </a:rPr>
              <a:t>inquiries@MandAPlaybook.com</a:t>
            </a:r>
          </a:p>
        </p:txBody>
      </p:sp>
      <p:sp>
        <p:nvSpPr>
          <p:cNvPr id="13" name="Rectangle 12">
            <a:extLst>
              <a:ext uri="{FF2B5EF4-FFF2-40B4-BE49-F238E27FC236}">
                <a16:creationId xmlns:a16="http://schemas.microsoft.com/office/drawing/2014/main" id="{761B6280-CA6B-BCAA-BEA2-2736751F8DE3}"/>
              </a:ext>
            </a:extLst>
          </p:cNvPr>
          <p:cNvSpPr/>
          <p:nvPr/>
        </p:nvSpPr>
        <p:spPr>
          <a:xfrm>
            <a:off x="6012347" y="4900241"/>
            <a:ext cx="3316547" cy="4907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200" dirty="0">
                <a:solidFill>
                  <a:schemeClr val="bg1"/>
                </a:solidFill>
                <a:latin typeface="Century Gothic" panose="020B0502020202020204" pitchFamily="34" charset="0"/>
              </a:rPr>
              <a:t>website</a:t>
            </a:r>
          </a:p>
          <a:p>
            <a:pPr algn="ctr"/>
            <a:r>
              <a:rPr lang="en-GB" sz="1200" b="1" dirty="0">
                <a:solidFill>
                  <a:schemeClr val="accent3"/>
                </a:solidFill>
                <a:latin typeface="Century Gothic" panose="020B0502020202020204" pitchFamily="34" charset="0"/>
              </a:rPr>
              <a:t>  </a:t>
            </a:r>
            <a:r>
              <a:rPr lang="en-GB" sz="1400" dirty="0">
                <a:solidFill>
                  <a:schemeClr val="bg1"/>
                </a:solidFill>
                <a:latin typeface="Century Gothic" panose="020B0502020202020204" pitchFamily="34" charset="0"/>
              </a:rPr>
              <a:t>MandAPlaybook.com/consulting</a:t>
            </a:r>
          </a:p>
        </p:txBody>
      </p:sp>
      <p:sp>
        <p:nvSpPr>
          <p:cNvPr id="15" name="Google Shape;172;p9">
            <a:extLst>
              <a:ext uri="{FF2B5EF4-FFF2-40B4-BE49-F238E27FC236}">
                <a16:creationId xmlns:a16="http://schemas.microsoft.com/office/drawing/2014/main" id="{6087880C-FC45-8510-2046-66F1D414C7D9}"/>
              </a:ext>
            </a:extLst>
          </p:cNvPr>
          <p:cNvSpPr/>
          <p:nvPr/>
        </p:nvSpPr>
        <p:spPr>
          <a:xfrm>
            <a:off x="7262339" y="4072498"/>
            <a:ext cx="809773" cy="671553"/>
          </a:xfrm>
          <a:prstGeom prst="ellipse">
            <a:avLst/>
          </a:prstGeom>
          <a:solidFill>
            <a:schemeClr val="bg1">
              <a:lumMod val="85000"/>
            </a:schemeClr>
          </a:solidFill>
          <a:ln>
            <a:noFill/>
          </a:ln>
        </p:spPr>
        <p:txBody>
          <a:bodyPr spcFirstLastPara="1" wrap="square" lIns="109695" tIns="54832" rIns="109695" bIns="54832" anchor="ctr" anchorCtr="0">
            <a:noAutofit/>
          </a:bodyPr>
          <a:lstStyle/>
          <a:p>
            <a:pPr algn="ctr"/>
            <a:endParaRPr sz="2160" b="1" dirty="0">
              <a:solidFill>
                <a:schemeClr val="accent4"/>
              </a:solidFill>
              <a:latin typeface="Century Gothic"/>
              <a:ea typeface="Century Gothic"/>
              <a:cs typeface="Century Gothic"/>
              <a:sym typeface="Century Gothic"/>
            </a:endParaRPr>
          </a:p>
        </p:txBody>
      </p:sp>
      <p:sp>
        <p:nvSpPr>
          <p:cNvPr id="16" name="Google Shape;172;p9">
            <a:extLst>
              <a:ext uri="{FF2B5EF4-FFF2-40B4-BE49-F238E27FC236}">
                <a16:creationId xmlns:a16="http://schemas.microsoft.com/office/drawing/2014/main" id="{88769F2C-F73C-6BE5-0128-9BA0F3F84B01}"/>
              </a:ext>
            </a:extLst>
          </p:cNvPr>
          <p:cNvSpPr/>
          <p:nvPr/>
        </p:nvSpPr>
        <p:spPr>
          <a:xfrm>
            <a:off x="4214740" y="4087011"/>
            <a:ext cx="809773" cy="671553"/>
          </a:xfrm>
          <a:prstGeom prst="ellipse">
            <a:avLst/>
          </a:prstGeom>
          <a:solidFill>
            <a:schemeClr val="bg1">
              <a:lumMod val="85000"/>
            </a:schemeClr>
          </a:solidFill>
          <a:ln>
            <a:noFill/>
          </a:ln>
        </p:spPr>
        <p:txBody>
          <a:bodyPr spcFirstLastPara="1" wrap="square" lIns="109695" tIns="54832" rIns="109695" bIns="54832" anchor="ctr" anchorCtr="0">
            <a:noAutofit/>
          </a:bodyPr>
          <a:lstStyle/>
          <a:p>
            <a:pPr algn="ctr"/>
            <a:endParaRPr sz="2160" b="1" dirty="0">
              <a:solidFill>
                <a:schemeClr val="accent4"/>
              </a:solidFill>
              <a:latin typeface="Century Gothic"/>
              <a:ea typeface="Century Gothic"/>
              <a:cs typeface="Century Gothic"/>
              <a:sym typeface="Century Gothic"/>
            </a:endParaRPr>
          </a:p>
        </p:txBody>
      </p:sp>
      <p:pic>
        <p:nvPicPr>
          <p:cNvPr id="17" name="Google Shape;167;p9" descr="Envelope outline">
            <a:extLst>
              <a:ext uri="{FF2B5EF4-FFF2-40B4-BE49-F238E27FC236}">
                <a16:creationId xmlns:a16="http://schemas.microsoft.com/office/drawing/2014/main" id="{032D24FD-26AE-8114-AC78-5568622A7FC5}"/>
              </a:ext>
            </a:extLst>
          </p:cNvPr>
          <p:cNvPicPr preferRelativeResize="0"/>
          <p:nvPr/>
        </p:nvPicPr>
        <p:blipFill rotWithShape="1">
          <a:blip r:embed="rId3">
            <a:alphaModFix/>
          </a:blip>
          <a:srcRect/>
          <a:stretch/>
        </p:blipFill>
        <p:spPr>
          <a:xfrm>
            <a:off x="4384454" y="4204111"/>
            <a:ext cx="469845" cy="478687"/>
          </a:xfrm>
          <a:prstGeom prst="rect">
            <a:avLst/>
          </a:prstGeom>
          <a:solidFill>
            <a:schemeClr val="bg1">
              <a:lumMod val="85000"/>
            </a:schemeClr>
          </a:solidFill>
          <a:ln>
            <a:noFill/>
          </a:ln>
        </p:spPr>
      </p:pic>
      <p:pic>
        <p:nvPicPr>
          <p:cNvPr id="18" name="Google Shape;169;p9" descr="@ outline">
            <a:extLst>
              <a:ext uri="{FF2B5EF4-FFF2-40B4-BE49-F238E27FC236}">
                <a16:creationId xmlns:a16="http://schemas.microsoft.com/office/drawing/2014/main" id="{A4AE5D68-C69C-0698-39CD-1248D3A87748}"/>
              </a:ext>
            </a:extLst>
          </p:cNvPr>
          <p:cNvPicPr preferRelativeResize="0"/>
          <p:nvPr/>
        </p:nvPicPr>
        <p:blipFill rotWithShape="1">
          <a:blip r:embed="rId4">
            <a:alphaModFix/>
          </a:blip>
          <a:srcRect/>
          <a:stretch/>
        </p:blipFill>
        <p:spPr>
          <a:xfrm>
            <a:off x="7395285" y="4153029"/>
            <a:ext cx="510490" cy="535576"/>
          </a:xfrm>
          <a:prstGeom prst="rect">
            <a:avLst/>
          </a:prstGeom>
          <a:solidFill>
            <a:schemeClr val="bg1">
              <a:lumMod val="85000"/>
            </a:schemeClr>
          </a:solidFill>
          <a:ln>
            <a:noFill/>
          </a:ln>
        </p:spPr>
      </p:pic>
      <p:pic>
        <p:nvPicPr>
          <p:cNvPr id="20" name="Picture 19" descr="A logo with black text&#10;&#10;Description automatically generated">
            <a:extLst>
              <a:ext uri="{FF2B5EF4-FFF2-40B4-BE49-F238E27FC236}">
                <a16:creationId xmlns:a16="http://schemas.microsoft.com/office/drawing/2014/main" id="{555201E0-6D0C-7AA0-F218-CBBE422D1058}"/>
              </a:ext>
            </a:extLst>
          </p:cNvPr>
          <p:cNvPicPr>
            <a:picLocks noChangeAspect="1"/>
          </p:cNvPicPr>
          <p:nvPr/>
        </p:nvPicPr>
        <p:blipFill>
          <a:blip r:embed="rId5"/>
          <a:stretch>
            <a:fillRect/>
          </a:stretch>
        </p:blipFill>
        <p:spPr>
          <a:xfrm>
            <a:off x="3649837" y="298498"/>
            <a:ext cx="4854120" cy="1717825"/>
          </a:xfrm>
          <a:prstGeom prst="rect">
            <a:avLst/>
          </a:prstGeom>
        </p:spPr>
      </p:pic>
      <p:sp>
        <p:nvSpPr>
          <p:cNvPr id="3" name="Slide Number Placeholder 5">
            <a:extLst>
              <a:ext uri="{FF2B5EF4-FFF2-40B4-BE49-F238E27FC236}">
                <a16:creationId xmlns:a16="http://schemas.microsoft.com/office/drawing/2014/main" id="{92D67A19-C577-6F84-2F69-82F85F75F849}"/>
              </a:ext>
            </a:extLst>
          </p:cNvPr>
          <p:cNvSpPr txBox="1">
            <a:spLocks/>
          </p:cNvSpPr>
          <p:nvPr/>
        </p:nvSpPr>
        <p:spPr>
          <a:xfrm>
            <a:off x="11434618" y="6356350"/>
            <a:ext cx="46903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C13559-D27C-4E5A-A67E-3D201CAB4492}" type="slidenum">
              <a:rPr lang="en-US" sz="1400" b="1" smtClean="0">
                <a:solidFill>
                  <a:schemeClr val="bg1"/>
                </a:solidFill>
                <a:latin typeface="Arial" panose="020B0604020202020204" pitchFamily="34" charset="0"/>
                <a:cs typeface="Arial" panose="020B0604020202020204" pitchFamily="34" charset="0"/>
              </a:rPr>
              <a:pPr/>
              <a:t>15</a:t>
            </a:fld>
            <a:endParaRPr lang="en-US" sz="1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9561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Object 12"/>
          <p:cNvPicPr/>
          <p:nvPr/>
        </p:nvPicPr>
        <p:blipFill>
          <a:blip r:embed="rId2"/>
          <a:stretch>
            <a:fillRect/>
          </a:stretch>
        </p:blipFill>
        <p:spPr>
          <a:xfrm>
            <a:off x="-1" y="0"/>
            <a:ext cx="12221707" cy="6858000"/>
          </a:xfrm>
          <a:prstGeom prst="rect">
            <a:avLst/>
          </a:prstGeom>
        </p:spPr>
      </p:pic>
      <p:sp>
        <p:nvSpPr>
          <p:cNvPr id="14" name="Rectangle 13">
            <a:extLst>
              <a:ext uri="{FF2B5EF4-FFF2-40B4-BE49-F238E27FC236}">
                <a16:creationId xmlns:a16="http://schemas.microsoft.com/office/drawing/2014/main" id="{F8BFFCB2-2DFC-9AE2-5C57-72E62269E597}"/>
              </a:ext>
            </a:extLst>
          </p:cNvPr>
          <p:cNvSpPr/>
          <p:nvPr/>
        </p:nvSpPr>
        <p:spPr>
          <a:xfrm>
            <a:off x="6361234" y="1884097"/>
            <a:ext cx="4417602" cy="49739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7D6A815C-1067-346C-EB63-F141198D4B40}"/>
              </a:ext>
            </a:extLst>
          </p:cNvPr>
          <p:cNvSpPr txBox="1"/>
          <p:nvPr/>
        </p:nvSpPr>
        <p:spPr>
          <a:xfrm>
            <a:off x="6509017" y="2077401"/>
            <a:ext cx="1997675" cy="535531"/>
          </a:xfrm>
          <a:prstGeom prst="rect">
            <a:avLst/>
          </a:prstGeom>
          <a:noFill/>
        </p:spPr>
        <p:txBody>
          <a:bodyPr wrap="square">
            <a:spAutoFit/>
          </a:bodyPr>
          <a:lstStyle/>
          <a:p>
            <a:pPr algn="l" eaLnBrk="1" hangingPunct="1">
              <a:lnSpc>
                <a:spcPct val="90000"/>
              </a:lnSpc>
            </a:pPr>
            <a:r>
              <a:rPr lang="en-US" sz="3200" dirty="0">
                <a:solidFill>
                  <a:schemeClr val="accent1">
                    <a:lumMod val="75000"/>
                  </a:schemeClr>
                </a:solidFill>
                <a:latin typeface="Arial Black" panose="020B0A04020102020204" pitchFamily="34" charset="0"/>
              </a:rPr>
              <a:t>Agenda</a:t>
            </a:r>
          </a:p>
        </p:txBody>
      </p:sp>
      <p:sp>
        <p:nvSpPr>
          <p:cNvPr id="12" name="TextBox 11">
            <a:extLst>
              <a:ext uri="{FF2B5EF4-FFF2-40B4-BE49-F238E27FC236}">
                <a16:creationId xmlns:a16="http://schemas.microsoft.com/office/drawing/2014/main" id="{122673D4-B880-B46F-4085-131A6B558EAA}"/>
              </a:ext>
            </a:extLst>
          </p:cNvPr>
          <p:cNvSpPr txBox="1"/>
          <p:nvPr/>
        </p:nvSpPr>
        <p:spPr>
          <a:xfrm>
            <a:off x="6509017" y="2735301"/>
            <a:ext cx="4269820" cy="4026167"/>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1500" kern="100" dirty="0">
                <a:effectLst/>
                <a:latin typeface="Arial" panose="020B0604020202020204" pitchFamily="34" charset="0"/>
                <a:ea typeface="Calibri" panose="020F0502020204030204" pitchFamily="34" charset="0"/>
                <a:cs typeface="Arial" panose="020B0604020202020204" pitchFamily="34" charset="0"/>
              </a:rPr>
              <a:t>Meeting Objectives</a:t>
            </a:r>
          </a:p>
          <a:p>
            <a:pPr marL="342900" marR="0" lvl="0" indent="-342900">
              <a:lnSpc>
                <a:spcPct val="107000"/>
              </a:lnSpc>
              <a:spcBef>
                <a:spcPts val="0"/>
              </a:spcBef>
              <a:spcAft>
                <a:spcPts val="0"/>
              </a:spcAft>
              <a:buFont typeface="Symbol" panose="05050102010706020507" pitchFamily="18" charset="2"/>
              <a:buChar char=""/>
            </a:pPr>
            <a:endParaRPr lang="en-US" sz="1500" kern="1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1500" kern="100" dirty="0">
                <a:effectLst/>
                <a:latin typeface="Arial" panose="020B0604020202020204" pitchFamily="34" charset="0"/>
                <a:ea typeface="Calibri" panose="020F0502020204030204" pitchFamily="34" charset="0"/>
                <a:cs typeface="Arial" panose="020B0604020202020204" pitchFamily="34" charset="0"/>
              </a:rPr>
              <a:t>Communication Restrictions – EMEA</a:t>
            </a:r>
          </a:p>
          <a:p>
            <a:pPr marL="342900" marR="0" lvl="0" indent="-342900">
              <a:lnSpc>
                <a:spcPct val="107000"/>
              </a:lnSpc>
              <a:spcBef>
                <a:spcPts val="0"/>
              </a:spcBef>
              <a:spcAft>
                <a:spcPts val="0"/>
              </a:spcAft>
              <a:buFont typeface="Symbol" panose="05050102010706020507" pitchFamily="18" charset="2"/>
              <a:buChar char=""/>
            </a:pPr>
            <a:endParaRPr lang="en-US" sz="1500" kern="1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1500" kern="100" dirty="0">
                <a:effectLst/>
                <a:latin typeface="Arial" panose="020B0604020202020204" pitchFamily="34" charset="0"/>
                <a:ea typeface="Calibri" panose="020F0502020204030204" pitchFamily="34" charset="0"/>
                <a:cs typeface="Arial" panose="020B0604020202020204" pitchFamily="34" charset="0"/>
              </a:rPr>
              <a:t>Translation Process</a:t>
            </a:r>
          </a:p>
          <a:p>
            <a:pPr marL="342900" marR="0" lvl="0" indent="-342900">
              <a:lnSpc>
                <a:spcPct val="107000"/>
              </a:lnSpc>
              <a:spcBef>
                <a:spcPts val="0"/>
              </a:spcBef>
              <a:spcAft>
                <a:spcPts val="0"/>
              </a:spcAft>
              <a:buFont typeface="Symbol" panose="05050102010706020507" pitchFamily="18" charset="2"/>
              <a:buChar char=""/>
            </a:pPr>
            <a:endParaRPr lang="en-US" sz="1500" kern="1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1500" kern="100" dirty="0">
                <a:effectLst/>
                <a:latin typeface="Arial" panose="020B0604020202020204" pitchFamily="34" charset="0"/>
                <a:ea typeface="Calibri" panose="020F0502020204030204" pitchFamily="34" charset="0"/>
                <a:cs typeface="Arial" panose="020B0604020202020204" pitchFamily="34" charset="0"/>
              </a:rPr>
              <a:t>Distribution Process - EMEA &amp; AP</a:t>
            </a:r>
          </a:p>
          <a:p>
            <a:pPr marL="342900" marR="0" lvl="0" indent="-342900">
              <a:lnSpc>
                <a:spcPct val="107000"/>
              </a:lnSpc>
              <a:spcBef>
                <a:spcPts val="0"/>
              </a:spcBef>
              <a:spcAft>
                <a:spcPts val="0"/>
              </a:spcAft>
              <a:buFont typeface="Symbol" panose="05050102010706020507" pitchFamily="18" charset="2"/>
              <a:buChar char=""/>
            </a:pPr>
            <a:endParaRPr lang="en-US" sz="1500" kern="1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1500" kern="100" dirty="0">
                <a:effectLst/>
                <a:latin typeface="Arial" panose="020B0604020202020204" pitchFamily="34" charset="0"/>
                <a:ea typeface="Calibri" panose="020F0502020204030204" pitchFamily="34" charset="0"/>
                <a:cs typeface="Arial" panose="020B0604020202020204" pitchFamily="34" charset="0"/>
              </a:rPr>
              <a:t>Distribution Process – AP</a:t>
            </a:r>
          </a:p>
          <a:p>
            <a:pPr marL="342900" marR="0" lvl="0" indent="-342900">
              <a:lnSpc>
                <a:spcPct val="107000"/>
              </a:lnSpc>
              <a:spcBef>
                <a:spcPts val="0"/>
              </a:spcBef>
              <a:spcAft>
                <a:spcPts val="0"/>
              </a:spcAft>
              <a:buFont typeface="Symbol" panose="05050102010706020507" pitchFamily="18" charset="2"/>
              <a:buChar char=""/>
            </a:pPr>
            <a:endParaRPr lang="en-US" sz="1500" kern="1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1500" kern="100" dirty="0">
                <a:effectLst/>
                <a:latin typeface="Arial" panose="020B0604020202020204" pitchFamily="34" charset="0"/>
                <a:ea typeface="Calibri" panose="020F0502020204030204" pitchFamily="34" charset="0"/>
                <a:cs typeface="Arial" panose="020B0604020202020204" pitchFamily="34" charset="0"/>
              </a:rPr>
              <a:t>Communication/Translation Process</a:t>
            </a:r>
          </a:p>
          <a:p>
            <a:pPr marL="342900" marR="0" lvl="0" indent="-342900">
              <a:lnSpc>
                <a:spcPct val="107000"/>
              </a:lnSpc>
              <a:spcBef>
                <a:spcPts val="0"/>
              </a:spcBef>
              <a:spcAft>
                <a:spcPts val="0"/>
              </a:spcAft>
              <a:buFont typeface="Symbol" panose="05050102010706020507" pitchFamily="18" charset="2"/>
              <a:buChar char=""/>
            </a:pPr>
            <a:endParaRPr lang="en-US" sz="1500" kern="1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1500" kern="100" dirty="0">
                <a:effectLst/>
                <a:latin typeface="Arial" panose="020B0604020202020204" pitchFamily="34" charset="0"/>
                <a:ea typeface="Calibri" panose="020F0502020204030204" pitchFamily="34" charset="0"/>
                <a:cs typeface="Arial" panose="020B0604020202020204" pitchFamily="34" charset="0"/>
              </a:rPr>
              <a:t>HR Recommendations - Organization Structure</a:t>
            </a:r>
            <a:br>
              <a:rPr lang="en-US" sz="1500" kern="100" dirty="0">
                <a:effectLst/>
                <a:latin typeface="Arial" panose="020B0604020202020204" pitchFamily="34" charset="0"/>
                <a:ea typeface="Calibri" panose="020F0502020204030204" pitchFamily="34" charset="0"/>
                <a:cs typeface="Arial" panose="020B0604020202020204" pitchFamily="34" charset="0"/>
              </a:rPr>
            </a:br>
            <a:endParaRPr lang="en-US" sz="1500" kern="1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n-US" sz="1500" kern="100" dirty="0">
                <a:effectLst/>
                <a:latin typeface="Arial" panose="020B0604020202020204" pitchFamily="34" charset="0"/>
                <a:ea typeface="Calibri" panose="020F0502020204030204" pitchFamily="34" charset="0"/>
                <a:cs typeface="Arial" panose="020B0604020202020204" pitchFamily="34" charset="0"/>
              </a:rPr>
              <a:t>HR Recommendations - Processes</a:t>
            </a:r>
          </a:p>
        </p:txBody>
      </p:sp>
      <p:sp>
        <p:nvSpPr>
          <p:cNvPr id="2" name="Slide Number Placeholder 5">
            <a:extLst>
              <a:ext uri="{FF2B5EF4-FFF2-40B4-BE49-F238E27FC236}">
                <a16:creationId xmlns:a16="http://schemas.microsoft.com/office/drawing/2014/main" id="{B309D5F1-D281-0E0A-F119-9D0542AAEFAD}"/>
              </a:ext>
            </a:extLst>
          </p:cNvPr>
          <p:cNvSpPr>
            <a:spLocks noGrp="1"/>
          </p:cNvSpPr>
          <p:nvPr>
            <p:ph type="sldNum" sz="quarter" idx="12"/>
          </p:nvPr>
        </p:nvSpPr>
        <p:spPr>
          <a:xfrm>
            <a:off x="11600872" y="6356350"/>
            <a:ext cx="302779" cy="365125"/>
          </a:xfrm>
        </p:spPr>
        <p:txBody>
          <a:bodyPr/>
          <a:lstStyle/>
          <a:p>
            <a:fld id="{7DC13559-D27C-4E5A-A67E-3D201CAB4492}" type="slidenum">
              <a:rPr lang="en-US" sz="1400" b="1" smtClean="0">
                <a:solidFill>
                  <a:schemeClr val="bg1"/>
                </a:solidFill>
                <a:latin typeface="Arial" panose="020B0604020202020204" pitchFamily="34" charset="0"/>
                <a:cs typeface="Arial" panose="020B0604020202020204" pitchFamily="34" charset="0"/>
              </a:rPr>
              <a:t>2</a:t>
            </a:fld>
            <a:endParaRPr lang="en-US" sz="1400" b="1" dirty="0">
              <a:solidFill>
                <a:schemeClr val="bg1"/>
              </a:solidFill>
              <a:latin typeface="Arial" panose="020B0604020202020204" pitchFamily="34" charset="0"/>
              <a:cs typeface="Arial" panose="020B0604020202020204" pitchFamily="34" charset="0"/>
            </a:endParaRPr>
          </a:p>
        </p:txBody>
      </p:sp>
      <p:sp>
        <p:nvSpPr>
          <p:cNvPr id="3" name="Holder 5">
            <a:extLst>
              <a:ext uri="{FF2B5EF4-FFF2-40B4-BE49-F238E27FC236}">
                <a16:creationId xmlns:a16="http://schemas.microsoft.com/office/drawing/2014/main" id="{26D6EAD6-9793-ECC6-CBD1-F6AD3DD31FA1}"/>
              </a:ext>
            </a:extLst>
          </p:cNvPr>
          <p:cNvSpPr txBox="1">
            <a:spLocks/>
          </p:cNvSpPr>
          <p:nvPr/>
        </p:nvSpPr>
        <p:spPr>
          <a:xfrm>
            <a:off x="455421" y="6457374"/>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bg1"/>
                </a:solidFill>
                <a:effectLst/>
                <a:latin typeface="Arial" panose="020B0604020202020204" pitchFamily="34" charset="0"/>
                <a:ea typeface="Calibri" panose="020F0502020204030204" pitchFamily="34" charset="0"/>
                <a:cs typeface="Arial" panose="020B0604020202020204" pitchFamily="34" charset="0"/>
              </a:rPr>
              <a:t>© 100-Day Advisors    MandAPlaybook.com</a:t>
            </a:r>
            <a:endParaRPr lang="en-US" sz="1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76273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4"/>
          <p:cNvPicPr/>
          <p:nvPr/>
        </p:nvPicPr>
        <p:blipFill>
          <a:blip r:embed="rId2"/>
          <a:stretch>
            <a:fillRect/>
          </a:stretch>
        </p:blipFill>
        <p:spPr>
          <a:xfrm>
            <a:off x="-1" y="0"/>
            <a:ext cx="12221707" cy="6858000"/>
          </a:xfrm>
          <a:prstGeom prst="rect">
            <a:avLst/>
          </a:prstGeom>
        </p:spPr>
      </p:pic>
      <p:sp>
        <p:nvSpPr>
          <p:cNvPr id="8" name="TextBox 7">
            <a:extLst>
              <a:ext uri="{FF2B5EF4-FFF2-40B4-BE49-F238E27FC236}">
                <a16:creationId xmlns:a16="http://schemas.microsoft.com/office/drawing/2014/main" id="{509B6FDE-5731-F122-FE4D-E3CC2B30B31B}"/>
              </a:ext>
            </a:extLst>
          </p:cNvPr>
          <p:cNvSpPr txBox="1"/>
          <p:nvPr/>
        </p:nvSpPr>
        <p:spPr>
          <a:xfrm>
            <a:off x="376072" y="2209230"/>
            <a:ext cx="3438547" cy="978729"/>
          </a:xfrm>
          <a:prstGeom prst="rect">
            <a:avLst/>
          </a:prstGeom>
          <a:noFill/>
        </p:spPr>
        <p:txBody>
          <a:bodyPr wrap="square">
            <a:spAutoFit/>
          </a:bodyPr>
          <a:lstStyle/>
          <a:p>
            <a:pPr algn="l" eaLnBrk="1" hangingPunct="1">
              <a:lnSpc>
                <a:spcPct val="90000"/>
              </a:lnSpc>
            </a:pPr>
            <a:r>
              <a:rPr lang="en-US" sz="3200" dirty="0">
                <a:solidFill>
                  <a:schemeClr val="bg1"/>
                </a:solidFill>
                <a:latin typeface="Arial Black" panose="020B0A04020102020204" pitchFamily="34" charset="0"/>
              </a:rPr>
              <a:t>Meeting</a:t>
            </a:r>
          </a:p>
          <a:p>
            <a:pPr algn="l" eaLnBrk="1" hangingPunct="1">
              <a:lnSpc>
                <a:spcPct val="90000"/>
              </a:lnSpc>
            </a:pPr>
            <a:r>
              <a:rPr lang="en-US" sz="3200" dirty="0">
                <a:solidFill>
                  <a:schemeClr val="bg1"/>
                </a:solidFill>
                <a:latin typeface="Arial Black" panose="020B0A04020102020204" pitchFamily="34" charset="0"/>
              </a:rPr>
              <a:t>Objectives</a:t>
            </a:r>
          </a:p>
        </p:txBody>
      </p:sp>
      <p:sp>
        <p:nvSpPr>
          <p:cNvPr id="9" name="TextBox 8">
            <a:extLst>
              <a:ext uri="{FF2B5EF4-FFF2-40B4-BE49-F238E27FC236}">
                <a16:creationId xmlns:a16="http://schemas.microsoft.com/office/drawing/2014/main" id="{65815282-D3CB-6F01-9438-9BC73F298BDD}"/>
              </a:ext>
            </a:extLst>
          </p:cNvPr>
          <p:cNvSpPr txBox="1"/>
          <p:nvPr/>
        </p:nvSpPr>
        <p:spPr>
          <a:xfrm>
            <a:off x="376072" y="3773948"/>
            <a:ext cx="3300002" cy="2626553"/>
          </a:xfrm>
          <a:prstGeom prst="rect">
            <a:avLst/>
          </a:prstGeom>
          <a:noFill/>
        </p:spPr>
        <p:txBody>
          <a:bodyPr wrap="square">
            <a:spAutoFit/>
          </a:bodyPr>
          <a:lstStyle/>
          <a:p>
            <a:pPr marR="0" lvl="0">
              <a:lnSpc>
                <a:spcPct val="107000"/>
              </a:lnSpc>
              <a:spcBef>
                <a:spcPts val="0"/>
              </a:spcBef>
              <a:spcAft>
                <a:spcPts val="0"/>
              </a:spcAft>
            </a:pPr>
            <a:r>
              <a:rPr lang="en-US" sz="20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Communication</a:t>
            </a:r>
          </a:p>
          <a:p>
            <a:pPr marL="342900" marR="0" lvl="0" indent="-342900">
              <a:lnSpc>
                <a:spcPct val="107000"/>
              </a:lnSpc>
              <a:spcBef>
                <a:spcPts val="0"/>
              </a:spcBef>
              <a:spcAft>
                <a:spcPts val="0"/>
              </a:spcAft>
              <a:buFont typeface="Symbol" panose="05050102010706020507" pitchFamily="18" charset="2"/>
              <a:buChar char=""/>
            </a:pPr>
            <a:r>
              <a:rPr lang="en-US" sz="15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To integrate EMEA into the Acquirer’s communication process</a:t>
            </a:r>
          </a:p>
          <a:p>
            <a:pPr marL="342900" marR="0" lvl="0" indent="-342900">
              <a:lnSpc>
                <a:spcPct val="107000"/>
              </a:lnSpc>
              <a:spcBef>
                <a:spcPts val="0"/>
              </a:spcBef>
              <a:spcAft>
                <a:spcPts val="0"/>
              </a:spcAft>
              <a:buFont typeface="Symbol" panose="05050102010706020507" pitchFamily="18" charset="2"/>
              <a:buChar char=""/>
            </a:pPr>
            <a:r>
              <a:rPr lang="en-US" sz="15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To identify translation needs and define process</a:t>
            </a:r>
          </a:p>
          <a:p>
            <a:pPr marL="342900" marR="0" lvl="0" indent="-342900">
              <a:lnSpc>
                <a:spcPct val="107000"/>
              </a:lnSpc>
              <a:spcBef>
                <a:spcPts val="0"/>
              </a:spcBef>
              <a:spcAft>
                <a:spcPts val="0"/>
              </a:spcAft>
              <a:buFont typeface="Symbol" panose="05050102010706020507" pitchFamily="18" charset="2"/>
              <a:buChar char=""/>
            </a:pPr>
            <a:r>
              <a:rPr lang="en-US" sz="15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Clarify implementation communication expectations and deliverables for January through March.</a:t>
            </a:r>
          </a:p>
        </p:txBody>
      </p:sp>
      <p:sp>
        <p:nvSpPr>
          <p:cNvPr id="10" name="TextBox 9">
            <a:extLst>
              <a:ext uri="{FF2B5EF4-FFF2-40B4-BE49-F238E27FC236}">
                <a16:creationId xmlns:a16="http://schemas.microsoft.com/office/drawing/2014/main" id="{61A09D4F-964E-B4FE-41FB-D1B84759B383}"/>
              </a:ext>
            </a:extLst>
          </p:cNvPr>
          <p:cNvSpPr txBox="1"/>
          <p:nvPr/>
        </p:nvSpPr>
        <p:spPr>
          <a:xfrm>
            <a:off x="8891998" y="3773948"/>
            <a:ext cx="3170693" cy="1638590"/>
          </a:xfrm>
          <a:prstGeom prst="rect">
            <a:avLst/>
          </a:prstGeom>
          <a:noFill/>
        </p:spPr>
        <p:txBody>
          <a:bodyPr wrap="square">
            <a:spAutoFit/>
          </a:bodyPr>
          <a:lstStyle/>
          <a:p>
            <a:pPr marR="0" lvl="0">
              <a:lnSpc>
                <a:spcPct val="107000"/>
              </a:lnSpc>
              <a:spcBef>
                <a:spcPts val="0"/>
              </a:spcBef>
              <a:spcAft>
                <a:spcPts val="0"/>
              </a:spcAft>
            </a:pPr>
            <a:r>
              <a:rPr lang="en-US" sz="20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Human Resources</a:t>
            </a:r>
          </a:p>
          <a:p>
            <a:pPr marL="342900" marR="0" lvl="0" indent="-342900">
              <a:lnSpc>
                <a:spcPct val="107000"/>
              </a:lnSpc>
              <a:spcBef>
                <a:spcPts val="0"/>
              </a:spcBef>
              <a:spcAft>
                <a:spcPts val="0"/>
              </a:spcAft>
              <a:buFont typeface="Symbol" panose="05050102010706020507" pitchFamily="18" charset="2"/>
              <a:buChar char=""/>
            </a:pPr>
            <a:r>
              <a:rPr lang="en-US" sz="15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Recommend an HR organization structure for EMEA</a:t>
            </a:r>
          </a:p>
          <a:p>
            <a:pPr marL="342900" marR="0" lvl="0" indent="-342900">
              <a:lnSpc>
                <a:spcPct val="107000"/>
              </a:lnSpc>
              <a:spcBef>
                <a:spcPts val="0"/>
              </a:spcBef>
              <a:spcAft>
                <a:spcPts val="0"/>
              </a:spcAft>
              <a:buFont typeface="Symbol" panose="05050102010706020507" pitchFamily="18" charset="2"/>
              <a:buChar char=""/>
            </a:pPr>
            <a:r>
              <a:rPr lang="en-US" sz="15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Identify synergies among HR processes</a:t>
            </a:r>
          </a:p>
        </p:txBody>
      </p:sp>
      <p:sp>
        <p:nvSpPr>
          <p:cNvPr id="2" name="Slide Number Placeholder 5">
            <a:extLst>
              <a:ext uri="{FF2B5EF4-FFF2-40B4-BE49-F238E27FC236}">
                <a16:creationId xmlns:a16="http://schemas.microsoft.com/office/drawing/2014/main" id="{2B51441E-A06A-8B92-A56E-7F1A7EA3D89F}"/>
              </a:ext>
            </a:extLst>
          </p:cNvPr>
          <p:cNvSpPr>
            <a:spLocks noGrp="1"/>
          </p:cNvSpPr>
          <p:nvPr>
            <p:ph type="sldNum" sz="quarter" idx="12"/>
          </p:nvPr>
        </p:nvSpPr>
        <p:spPr>
          <a:xfrm>
            <a:off x="11600872" y="6356350"/>
            <a:ext cx="302779" cy="365125"/>
          </a:xfrm>
        </p:spPr>
        <p:txBody>
          <a:bodyPr/>
          <a:lstStyle/>
          <a:p>
            <a:fld id="{7DC13559-D27C-4E5A-A67E-3D201CAB4492}" type="slidenum">
              <a:rPr lang="en-US" sz="1400" b="1" smtClean="0">
                <a:solidFill>
                  <a:schemeClr val="bg1"/>
                </a:solidFill>
                <a:latin typeface="Arial" panose="020B0604020202020204" pitchFamily="34" charset="0"/>
                <a:cs typeface="Arial" panose="020B0604020202020204" pitchFamily="34" charset="0"/>
              </a:rPr>
              <a:t>3</a:t>
            </a:fld>
            <a:endParaRPr lang="en-US" sz="1400" b="1" dirty="0">
              <a:solidFill>
                <a:schemeClr val="bg1"/>
              </a:solidFill>
              <a:latin typeface="Arial" panose="020B0604020202020204" pitchFamily="34" charset="0"/>
              <a:cs typeface="Arial" panose="020B0604020202020204" pitchFamily="34" charset="0"/>
            </a:endParaRPr>
          </a:p>
        </p:txBody>
      </p:sp>
      <p:sp>
        <p:nvSpPr>
          <p:cNvPr id="3" name="Holder 5">
            <a:extLst>
              <a:ext uri="{FF2B5EF4-FFF2-40B4-BE49-F238E27FC236}">
                <a16:creationId xmlns:a16="http://schemas.microsoft.com/office/drawing/2014/main" id="{6DB6CE06-7934-6CAB-44CA-AB48BA9E4C22}"/>
              </a:ext>
            </a:extLst>
          </p:cNvPr>
          <p:cNvSpPr txBox="1">
            <a:spLocks/>
          </p:cNvSpPr>
          <p:nvPr/>
        </p:nvSpPr>
        <p:spPr>
          <a:xfrm>
            <a:off x="455421" y="6457374"/>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bg1"/>
                </a:solidFill>
                <a:effectLst/>
                <a:latin typeface="Arial" panose="020B0604020202020204" pitchFamily="34" charset="0"/>
                <a:ea typeface="Calibri" panose="020F0502020204030204" pitchFamily="34" charset="0"/>
                <a:cs typeface="Arial" panose="020B0604020202020204" pitchFamily="34" charset="0"/>
              </a:rPr>
              <a:t>© 100-Day Advisors    MandAPlaybook.com</a:t>
            </a:r>
            <a:endParaRPr lang="en-US" sz="1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58903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CE85F81-F83F-50FB-40F8-30ECDB5A9117}"/>
              </a:ext>
            </a:extLst>
          </p:cNvPr>
          <p:cNvSpPr/>
          <p:nvPr/>
        </p:nvSpPr>
        <p:spPr>
          <a:xfrm>
            <a:off x="0" y="0"/>
            <a:ext cx="12192000" cy="6858000"/>
          </a:xfrm>
          <a:prstGeom prst="rect">
            <a:avLst/>
          </a:prstGeom>
          <a:solidFill>
            <a:srgbClr val="0C7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D1FAD8DE-DADC-9238-0DD2-91EF59635C53}"/>
              </a:ext>
            </a:extLst>
          </p:cNvPr>
          <p:cNvSpPr txBox="1"/>
          <p:nvPr/>
        </p:nvSpPr>
        <p:spPr>
          <a:xfrm>
            <a:off x="988291" y="1433133"/>
            <a:ext cx="6096000" cy="1077218"/>
          </a:xfrm>
          <a:prstGeom prst="rect">
            <a:avLst/>
          </a:prstGeom>
          <a:noFill/>
        </p:spPr>
        <p:txBody>
          <a:bodyPr wrap="square">
            <a:spAutoFit/>
          </a:bodyPr>
          <a:lstStyle/>
          <a:p>
            <a:r>
              <a:rPr lang="en-US" altLang="en-US" sz="3200" dirty="0">
                <a:solidFill>
                  <a:schemeClr val="bg1"/>
                </a:solidFill>
                <a:latin typeface="Arial Black" panose="020B0A04020102020204" pitchFamily="34" charset="0"/>
                <a:cs typeface="Arial" panose="020B0604020202020204" pitchFamily="34" charset="0"/>
              </a:rPr>
              <a:t>Communication Restrictions - EMEA</a:t>
            </a:r>
            <a:endParaRPr lang="en-US" sz="3200" dirty="0">
              <a:solidFill>
                <a:schemeClr val="bg1"/>
              </a:solidFill>
              <a:latin typeface="Arial Black" panose="020B0A040201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848E19DA-5002-3AE2-E304-D1073E9E4E00}"/>
              </a:ext>
            </a:extLst>
          </p:cNvPr>
          <p:cNvSpPr txBox="1"/>
          <p:nvPr/>
        </p:nvSpPr>
        <p:spPr>
          <a:xfrm>
            <a:off x="988291" y="2797994"/>
            <a:ext cx="1865744" cy="1643527"/>
          </a:xfrm>
          <a:prstGeom prst="rect">
            <a:avLst/>
          </a:prstGeom>
          <a:noFill/>
        </p:spPr>
        <p:txBody>
          <a:bodyPr wrap="square">
            <a:spAutoFit/>
          </a:bodyPr>
          <a:lstStyle/>
          <a:p>
            <a:pPr>
              <a:lnSpc>
                <a:spcPct val="90000"/>
              </a:lnSpc>
            </a:pPr>
            <a:r>
              <a:rPr lang="en-US" altLang="en-US" sz="1400" dirty="0">
                <a:solidFill>
                  <a:schemeClr val="bg1"/>
                </a:solidFill>
                <a:latin typeface="Arial "/>
                <a:ea typeface="Tahoma" panose="020B0604030504040204" pitchFamily="34" charset="0"/>
                <a:cs typeface="Tahoma" panose="020B0604030504040204" pitchFamily="34" charset="0"/>
              </a:rPr>
              <a:t>We must take additional precautions for confidentiality when communicating in EMEA and about EMEA in other regions.</a:t>
            </a:r>
          </a:p>
        </p:txBody>
      </p:sp>
      <p:sp>
        <p:nvSpPr>
          <p:cNvPr id="16" name="TextBox 15">
            <a:extLst>
              <a:ext uri="{FF2B5EF4-FFF2-40B4-BE49-F238E27FC236}">
                <a16:creationId xmlns:a16="http://schemas.microsoft.com/office/drawing/2014/main" id="{732A9463-0683-B1E8-4561-BA55C027BF72}"/>
              </a:ext>
            </a:extLst>
          </p:cNvPr>
          <p:cNvSpPr txBox="1"/>
          <p:nvPr/>
        </p:nvSpPr>
        <p:spPr>
          <a:xfrm>
            <a:off x="3546764" y="2797994"/>
            <a:ext cx="2013525" cy="3402470"/>
          </a:xfrm>
          <a:prstGeom prst="rect">
            <a:avLst/>
          </a:prstGeom>
          <a:noFill/>
        </p:spPr>
        <p:txBody>
          <a:bodyPr wrap="square">
            <a:spAutoFit/>
          </a:bodyPr>
          <a:lstStyle/>
          <a:p>
            <a:pPr>
              <a:lnSpc>
                <a:spcPct val="90000"/>
              </a:lnSpc>
            </a:pPr>
            <a:r>
              <a:rPr lang="en-US" altLang="en-US" sz="1400" dirty="0">
                <a:solidFill>
                  <a:schemeClr val="bg1"/>
                </a:solidFill>
                <a:latin typeface="Arial "/>
                <a:ea typeface="Tahoma" panose="020B0604030504040204" pitchFamily="34" charset="0"/>
                <a:cs typeface="Tahoma" panose="020B0604030504040204" pitchFamily="34" charset="0"/>
              </a:rPr>
              <a:t>This is because we must communicate first with the works council for their opinion on our proposals. Specifically, the works council must provide an opinion on:</a:t>
            </a:r>
          </a:p>
          <a:p>
            <a:pPr marL="171450" indent="-171450">
              <a:lnSpc>
                <a:spcPct val="90000"/>
              </a:lnSpc>
              <a:buFont typeface="Arial" panose="020B0604020202020204" pitchFamily="34" charset="0"/>
              <a:buChar char="•"/>
            </a:pPr>
            <a:endParaRPr lang="en-US" altLang="en-US" sz="1100" dirty="0">
              <a:solidFill>
                <a:schemeClr val="bg1"/>
              </a:solidFill>
              <a:latin typeface="Arial "/>
              <a:ea typeface="Tahoma" panose="020B0604030504040204" pitchFamily="34" charset="0"/>
              <a:cs typeface="Tahoma" panose="020B0604030504040204" pitchFamily="34" charset="0"/>
            </a:endParaRPr>
          </a:p>
          <a:p>
            <a:pPr marL="171450" indent="-171450">
              <a:lnSpc>
                <a:spcPct val="90000"/>
              </a:lnSpc>
              <a:buFont typeface="Arial" panose="020B0604020202020204" pitchFamily="34" charset="0"/>
              <a:buChar char="•"/>
            </a:pPr>
            <a:r>
              <a:rPr lang="en-US" altLang="en-US" sz="1300" dirty="0">
                <a:solidFill>
                  <a:schemeClr val="bg1"/>
                </a:solidFill>
                <a:latin typeface="Arial "/>
                <a:ea typeface="Tahoma" panose="020B0604030504040204" pitchFamily="34" charset="0"/>
                <a:cs typeface="Tahoma" panose="020B0604030504040204" pitchFamily="34" charset="0"/>
              </a:rPr>
              <a:t>All organizational structure changes (e.g. plant closings, moving work from one location to another, etc.). </a:t>
            </a:r>
          </a:p>
          <a:p>
            <a:pPr marL="171450" indent="-171450">
              <a:lnSpc>
                <a:spcPct val="90000"/>
              </a:lnSpc>
              <a:buFont typeface="Arial" panose="020B0604020202020204" pitchFamily="34" charset="0"/>
              <a:buChar char="•"/>
            </a:pPr>
            <a:r>
              <a:rPr lang="en-US" altLang="en-US" sz="1300" dirty="0">
                <a:solidFill>
                  <a:schemeClr val="bg1"/>
                </a:solidFill>
                <a:latin typeface="Arial "/>
                <a:ea typeface="Tahoma" panose="020B0604030504040204" pitchFamily="34" charset="0"/>
                <a:cs typeface="Tahoma" panose="020B0604030504040204" pitchFamily="34" charset="0"/>
              </a:rPr>
              <a:t>Impact on headcount (organization charts restructure, reductions)</a:t>
            </a:r>
          </a:p>
        </p:txBody>
      </p:sp>
      <p:sp>
        <p:nvSpPr>
          <p:cNvPr id="17" name="TextBox 16">
            <a:extLst>
              <a:ext uri="{FF2B5EF4-FFF2-40B4-BE49-F238E27FC236}">
                <a16:creationId xmlns:a16="http://schemas.microsoft.com/office/drawing/2014/main" id="{E5A7C00D-DC09-2625-528D-897DEDF8516C}"/>
              </a:ext>
            </a:extLst>
          </p:cNvPr>
          <p:cNvSpPr txBox="1"/>
          <p:nvPr/>
        </p:nvSpPr>
        <p:spPr>
          <a:xfrm>
            <a:off x="6243782" y="2797994"/>
            <a:ext cx="2013525" cy="3831818"/>
          </a:xfrm>
          <a:prstGeom prst="rect">
            <a:avLst/>
          </a:prstGeom>
          <a:noFill/>
        </p:spPr>
        <p:txBody>
          <a:bodyPr wrap="square">
            <a:spAutoFit/>
          </a:bodyPr>
          <a:lstStyle/>
          <a:p>
            <a:pPr>
              <a:lnSpc>
                <a:spcPct val="90000"/>
              </a:lnSpc>
            </a:pPr>
            <a:r>
              <a:rPr lang="en-US" altLang="en-US" sz="1400" dirty="0">
                <a:solidFill>
                  <a:schemeClr val="bg1"/>
                </a:solidFill>
                <a:latin typeface="Arial "/>
                <a:ea typeface="Tahoma" panose="020B0604030504040204" pitchFamily="34" charset="0"/>
                <a:cs typeface="Tahoma" panose="020B0604030504040204" pitchFamily="34" charset="0"/>
              </a:rPr>
              <a:t>Our communications, (all documents), should not mention that any “decision” has been made that impacts EMEA.  All plans should be communicated as proposals to avoid legal action of  works council and trade unions. </a:t>
            </a:r>
          </a:p>
          <a:p>
            <a:pPr marL="171450" indent="-171450">
              <a:lnSpc>
                <a:spcPct val="90000"/>
              </a:lnSpc>
              <a:buFont typeface="Arial" panose="020B0604020202020204" pitchFamily="34" charset="0"/>
              <a:buChar char="•"/>
            </a:pPr>
            <a:endParaRPr lang="en-US" altLang="en-US" sz="1100" dirty="0">
              <a:solidFill>
                <a:schemeClr val="bg1"/>
              </a:solidFill>
              <a:latin typeface="Arial "/>
              <a:ea typeface="Tahoma" panose="020B0604030504040204" pitchFamily="34" charset="0"/>
              <a:cs typeface="Tahoma" panose="020B0604030504040204" pitchFamily="34" charset="0"/>
            </a:endParaRPr>
          </a:p>
          <a:p>
            <a:pPr marL="171450" indent="-171450">
              <a:lnSpc>
                <a:spcPct val="90000"/>
              </a:lnSpc>
              <a:buFont typeface="Arial" panose="020B0604020202020204" pitchFamily="34" charset="0"/>
              <a:buChar char="•"/>
            </a:pPr>
            <a:r>
              <a:rPr lang="en-US" altLang="en-US" sz="1300" dirty="0">
                <a:solidFill>
                  <a:schemeClr val="bg1"/>
                </a:solidFill>
                <a:latin typeface="Arial "/>
                <a:ea typeface="Tahoma" panose="020B0604030504040204" pitchFamily="34" charset="0"/>
                <a:cs typeface="Tahoma" panose="020B0604030504040204" pitchFamily="34" charset="0"/>
              </a:rPr>
              <a:t>In this type of action, the responsibility of the company, but also of the personal responsibility of managers can be implied</a:t>
            </a:r>
            <a:r>
              <a:rPr lang="en-US" altLang="en-US" sz="1100" dirty="0">
                <a:solidFill>
                  <a:schemeClr val="bg1"/>
                </a:solidFill>
                <a:latin typeface="Arial "/>
                <a:ea typeface="Tahoma" panose="020B0604030504040204" pitchFamily="34" charset="0"/>
                <a:cs typeface="Tahoma" panose="020B0604030504040204" pitchFamily="34" charset="0"/>
              </a:rPr>
              <a:t>.</a:t>
            </a:r>
          </a:p>
        </p:txBody>
      </p:sp>
      <p:sp>
        <p:nvSpPr>
          <p:cNvPr id="18" name="TextBox 17">
            <a:extLst>
              <a:ext uri="{FF2B5EF4-FFF2-40B4-BE49-F238E27FC236}">
                <a16:creationId xmlns:a16="http://schemas.microsoft.com/office/drawing/2014/main" id="{89291B8D-FDE6-3B4F-075C-93D4ECA43E4F}"/>
              </a:ext>
            </a:extLst>
          </p:cNvPr>
          <p:cNvSpPr txBox="1"/>
          <p:nvPr/>
        </p:nvSpPr>
        <p:spPr>
          <a:xfrm>
            <a:off x="8940800" y="2797994"/>
            <a:ext cx="2013525" cy="1837426"/>
          </a:xfrm>
          <a:prstGeom prst="rect">
            <a:avLst/>
          </a:prstGeom>
          <a:noFill/>
        </p:spPr>
        <p:txBody>
          <a:bodyPr wrap="square">
            <a:spAutoFit/>
          </a:bodyPr>
          <a:lstStyle/>
          <a:p>
            <a:pPr>
              <a:lnSpc>
                <a:spcPct val="90000"/>
              </a:lnSpc>
            </a:pPr>
            <a:r>
              <a:rPr lang="en-US" altLang="en-US" sz="1400" dirty="0">
                <a:solidFill>
                  <a:schemeClr val="bg1"/>
                </a:solidFill>
                <a:latin typeface="Arial "/>
                <a:ea typeface="Tahoma" panose="020B0604030504040204" pitchFamily="34" charset="0"/>
                <a:cs typeface="Tahoma" panose="020B0604030504040204" pitchFamily="34" charset="0"/>
              </a:rPr>
              <a:t>Please ask the implementation communication/Human Resources leader to review all communications regarding the integration/implementation.</a:t>
            </a:r>
          </a:p>
        </p:txBody>
      </p:sp>
      <p:sp>
        <p:nvSpPr>
          <p:cNvPr id="19" name="TextBox 18">
            <a:extLst>
              <a:ext uri="{FF2B5EF4-FFF2-40B4-BE49-F238E27FC236}">
                <a16:creationId xmlns:a16="http://schemas.microsoft.com/office/drawing/2014/main" id="{A4D62020-520B-BCF2-E340-E95142F4B7A9}"/>
              </a:ext>
            </a:extLst>
          </p:cNvPr>
          <p:cNvSpPr txBox="1"/>
          <p:nvPr/>
        </p:nvSpPr>
        <p:spPr>
          <a:xfrm>
            <a:off x="604982" y="2710537"/>
            <a:ext cx="494145" cy="369332"/>
          </a:xfrm>
          <a:prstGeom prst="rect">
            <a:avLst/>
          </a:prstGeom>
          <a:noFill/>
        </p:spPr>
        <p:txBody>
          <a:bodyPr wrap="square">
            <a:spAutoFit/>
          </a:bodyPr>
          <a:lstStyle/>
          <a:p>
            <a:r>
              <a:rPr lang="en-US" altLang="en-US" dirty="0">
                <a:solidFill>
                  <a:schemeClr val="bg1"/>
                </a:solidFill>
                <a:latin typeface="Arial Black" panose="020B0A04020102020204" pitchFamily="34" charset="0"/>
                <a:cs typeface="Arial" panose="020B0604020202020204" pitchFamily="34" charset="0"/>
              </a:rPr>
              <a:t>1.</a:t>
            </a:r>
            <a:endParaRPr lang="en-US" dirty="0">
              <a:solidFill>
                <a:schemeClr val="bg1"/>
              </a:solidFill>
              <a:latin typeface="Arial Black" panose="020B0A040201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F8AD8998-22B6-F0E9-ED1D-7256613657E9}"/>
              </a:ext>
            </a:extLst>
          </p:cNvPr>
          <p:cNvSpPr txBox="1"/>
          <p:nvPr/>
        </p:nvSpPr>
        <p:spPr>
          <a:xfrm>
            <a:off x="3129742" y="2710537"/>
            <a:ext cx="494145" cy="369332"/>
          </a:xfrm>
          <a:prstGeom prst="rect">
            <a:avLst/>
          </a:prstGeom>
          <a:noFill/>
        </p:spPr>
        <p:txBody>
          <a:bodyPr wrap="square">
            <a:spAutoFit/>
          </a:bodyPr>
          <a:lstStyle/>
          <a:p>
            <a:r>
              <a:rPr lang="en-US" altLang="en-US" dirty="0">
                <a:solidFill>
                  <a:schemeClr val="bg1"/>
                </a:solidFill>
                <a:latin typeface="Arial Black" panose="020B0A04020102020204" pitchFamily="34" charset="0"/>
                <a:cs typeface="Arial" panose="020B0604020202020204" pitchFamily="34" charset="0"/>
              </a:rPr>
              <a:t>2.</a:t>
            </a:r>
            <a:endParaRPr lang="en-US" dirty="0">
              <a:solidFill>
                <a:schemeClr val="bg1"/>
              </a:solidFill>
              <a:latin typeface="Arial Black" panose="020B0A040201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6C2B2709-E890-8929-BDC9-7A397BE7C8AA}"/>
              </a:ext>
            </a:extLst>
          </p:cNvPr>
          <p:cNvSpPr txBox="1"/>
          <p:nvPr/>
        </p:nvSpPr>
        <p:spPr>
          <a:xfrm>
            <a:off x="5848927" y="2710537"/>
            <a:ext cx="494145" cy="369332"/>
          </a:xfrm>
          <a:prstGeom prst="rect">
            <a:avLst/>
          </a:prstGeom>
          <a:noFill/>
        </p:spPr>
        <p:txBody>
          <a:bodyPr wrap="square">
            <a:spAutoFit/>
          </a:bodyPr>
          <a:lstStyle/>
          <a:p>
            <a:r>
              <a:rPr lang="en-US" altLang="en-US" dirty="0">
                <a:solidFill>
                  <a:schemeClr val="bg1"/>
                </a:solidFill>
                <a:latin typeface="Arial Black" panose="020B0A04020102020204" pitchFamily="34" charset="0"/>
                <a:cs typeface="Arial" panose="020B0604020202020204" pitchFamily="34" charset="0"/>
              </a:rPr>
              <a:t>3.</a:t>
            </a:r>
            <a:endParaRPr lang="en-US" dirty="0">
              <a:solidFill>
                <a:schemeClr val="bg1"/>
              </a:solidFill>
              <a:latin typeface="Arial Black" panose="020B0A040201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E62A70F6-0536-C2F0-D599-43156B6447E1}"/>
              </a:ext>
            </a:extLst>
          </p:cNvPr>
          <p:cNvSpPr txBox="1"/>
          <p:nvPr/>
        </p:nvSpPr>
        <p:spPr>
          <a:xfrm>
            <a:off x="8568112" y="2710537"/>
            <a:ext cx="494145" cy="369332"/>
          </a:xfrm>
          <a:prstGeom prst="rect">
            <a:avLst/>
          </a:prstGeom>
          <a:noFill/>
        </p:spPr>
        <p:txBody>
          <a:bodyPr wrap="square">
            <a:spAutoFit/>
          </a:bodyPr>
          <a:lstStyle/>
          <a:p>
            <a:r>
              <a:rPr lang="en-US" altLang="en-US" dirty="0">
                <a:solidFill>
                  <a:schemeClr val="bg1"/>
                </a:solidFill>
                <a:latin typeface="Arial Black" panose="020B0A04020102020204" pitchFamily="34" charset="0"/>
                <a:cs typeface="Arial" panose="020B0604020202020204" pitchFamily="34" charset="0"/>
              </a:rPr>
              <a:t>4.</a:t>
            </a:r>
            <a:endParaRPr lang="en-US" dirty="0">
              <a:solidFill>
                <a:schemeClr val="bg1"/>
              </a:solidFill>
              <a:latin typeface="Arial Black" panose="020B0A04020102020204" pitchFamily="34" charset="0"/>
              <a:cs typeface="Arial" panose="020B0604020202020204" pitchFamily="34" charset="0"/>
            </a:endParaRPr>
          </a:p>
        </p:txBody>
      </p:sp>
      <p:sp>
        <p:nvSpPr>
          <p:cNvPr id="2" name="Slide Number Placeholder 5">
            <a:extLst>
              <a:ext uri="{FF2B5EF4-FFF2-40B4-BE49-F238E27FC236}">
                <a16:creationId xmlns:a16="http://schemas.microsoft.com/office/drawing/2014/main" id="{5C982201-38F4-0B3F-7782-E7B4E0079CE1}"/>
              </a:ext>
            </a:extLst>
          </p:cNvPr>
          <p:cNvSpPr>
            <a:spLocks noGrp="1"/>
          </p:cNvSpPr>
          <p:nvPr>
            <p:ph type="sldNum" sz="quarter" idx="12"/>
          </p:nvPr>
        </p:nvSpPr>
        <p:spPr>
          <a:xfrm>
            <a:off x="11600872" y="6356350"/>
            <a:ext cx="302779" cy="365125"/>
          </a:xfrm>
        </p:spPr>
        <p:txBody>
          <a:bodyPr/>
          <a:lstStyle/>
          <a:p>
            <a:fld id="{7DC13559-D27C-4E5A-A67E-3D201CAB4492}" type="slidenum">
              <a:rPr lang="en-US" sz="1400" b="1" smtClean="0">
                <a:solidFill>
                  <a:schemeClr val="bg1"/>
                </a:solidFill>
                <a:latin typeface="Arial" panose="020B0604020202020204" pitchFamily="34" charset="0"/>
                <a:cs typeface="Arial" panose="020B0604020202020204" pitchFamily="34" charset="0"/>
              </a:rPr>
              <a:t>4</a:t>
            </a:fld>
            <a:endParaRPr lang="en-US" sz="1400" b="1" dirty="0">
              <a:solidFill>
                <a:schemeClr val="bg1"/>
              </a:solidFill>
              <a:latin typeface="Arial" panose="020B0604020202020204" pitchFamily="34" charset="0"/>
              <a:cs typeface="Arial" panose="020B0604020202020204" pitchFamily="34" charset="0"/>
            </a:endParaRPr>
          </a:p>
        </p:txBody>
      </p:sp>
      <p:sp>
        <p:nvSpPr>
          <p:cNvPr id="3" name="Holder 5">
            <a:extLst>
              <a:ext uri="{FF2B5EF4-FFF2-40B4-BE49-F238E27FC236}">
                <a16:creationId xmlns:a16="http://schemas.microsoft.com/office/drawing/2014/main" id="{CF832986-DC46-4588-5BE9-BBF2CBC01E6D}"/>
              </a:ext>
            </a:extLst>
          </p:cNvPr>
          <p:cNvSpPr txBox="1">
            <a:spLocks/>
          </p:cNvSpPr>
          <p:nvPr/>
        </p:nvSpPr>
        <p:spPr>
          <a:xfrm>
            <a:off x="455421" y="6457374"/>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bg1"/>
                </a:solidFill>
                <a:effectLst/>
                <a:latin typeface="Arial" panose="020B0604020202020204" pitchFamily="34" charset="0"/>
                <a:ea typeface="Calibri" panose="020F0502020204030204" pitchFamily="34" charset="0"/>
                <a:cs typeface="Arial" panose="020B0604020202020204" pitchFamily="34" charset="0"/>
              </a:rPr>
              <a:t>© 100-Day Advisors    MandAPlaybook.com</a:t>
            </a:r>
            <a:endParaRPr lang="en-US" sz="1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81426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4715935-31AD-09F6-371F-4107C137C12D}"/>
              </a:ext>
            </a:extLst>
          </p:cNvPr>
          <p:cNvSpPr/>
          <p:nvPr/>
        </p:nvSpPr>
        <p:spPr>
          <a:xfrm>
            <a:off x="0" y="0"/>
            <a:ext cx="12192000" cy="6858000"/>
          </a:xfrm>
          <a:prstGeom prst="rect">
            <a:avLst/>
          </a:prstGeom>
          <a:solidFill>
            <a:srgbClr val="0C7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F81A6C8E-AAE2-FF16-5EB4-8AC582C093F1}"/>
              </a:ext>
            </a:extLst>
          </p:cNvPr>
          <p:cNvSpPr txBox="1"/>
          <p:nvPr/>
        </p:nvSpPr>
        <p:spPr>
          <a:xfrm>
            <a:off x="3378455" y="1225019"/>
            <a:ext cx="5234685" cy="553998"/>
          </a:xfrm>
          <a:prstGeom prst="rect">
            <a:avLst/>
          </a:prstGeom>
          <a:noFill/>
        </p:spPr>
        <p:txBody>
          <a:bodyPr wrap="square">
            <a:spAutoFit/>
          </a:bodyPr>
          <a:lstStyle/>
          <a:p>
            <a:pPr algn="ctr"/>
            <a:r>
              <a:rPr lang="en-GB" altLang="en-US" sz="1500" dirty="0">
                <a:solidFill>
                  <a:schemeClr val="bg1"/>
                </a:solidFill>
                <a:latin typeface="Arial "/>
              </a:rPr>
              <a:t>Approved Announcement Received by Mgr. Internal Communication (Acquirer EMEA)/HR China (Acquirer AP)</a:t>
            </a:r>
          </a:p>
        </p:txBody>
      </p:sp>
      <p:cxnSp>
        <p:nvCxnSpPr>
          <p:cNvPr id="7" name="Straight Connector 6">
            <a:extLst>
              <a:ext uri="{FF2B5EF4-FFF2-40B4-BE49-F238E27FC236}">
                <a16:creationId xmlns:a16="http://schemas.microsoft.com/office/drawing/2014/main" id="{67FBFA21-73CD-12F9-0F8F-CCD5AC8F7E57}"/>
              </a:ext>
            </a:extLst>
          </p:cNvPr>
          <p:cNvCxnSpPr>
            <a:cxnSpLocks/>
          </p:cNvCxnSpPr>
          <p:nvPr/>
        </p:nvCxnSpPr>
        <p:spPr>
          <a:xfrm>
            <a:off x="3048002" y="1053296"/>
            <a:ext cx="1762558" cy="504633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F3F854A-BA09-08F2-7491-F1DF2EE81734}"/>
              </a:ext>
            </a:extLst>
          </p:cNvPr>
          <p:cNvCxnSpPr>
            <a:cxnSpLocks/>
          </p:cNvCxnSpPr>
          <p:nvPr/>
        </p:nvCxnSpPr>
        <p:spPr>
          <a:xfrm flipH="1">
            <a:off x="7381442" y="1053296"/>
            <a:ext cx="1762558" cy="504633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BE6E1C1-7858-4329-C488-8373FD3B186C}"/>
              </a:ext>
            </a:extLst>
          </p:cNvPr>
          <p:cNvSpPr txBox="1"/>
          <p:nvPr/>
        </p:nvSpPr>
        <p:spPr>
          <a:xfrm>
            <a:off x="3600451" y="2070315"/>
            <a:ext cx="4991100" cy="323165"/>
          </a:xfrm>
          <a:prstGeom prst="rect">
            <a:avLst/>
          </a:prstGeom>
          <a:noFill/>
        </p:spPr>
        <p:txBody>
          <a:bodyPr wrap="square">
            <a:spAutoFit/>
          </a:bodyPr>
          <a:lstStyle/>
          <a:p>
            <a:pPr algn="ctr"/>
            <a:r>
              <a:rPr lang="en-GB" altLang="en-US" sz="1500" dirty="0">
                <a:solidFill>
                  <a:schemeClr val="bg1"/>
                </a:solidFill>
                <a:latin typeface="Arial "/>
              </a:rPr>
              <a:t>Determine need to translate</a:t>
            </a:r>
          </a:p>
        </p:txBody>
      </p:sp>
      <p:sp>
        <p:nvSpPr>
          <p:cNvPr id="14" name="TextBox 13">
            <a:extLst>
              <a:ext uri="{FF2B5EF4-FFF2-40B4-BE49-F238E27FC236}">
                <a16:creationId xmlns:a16="http://schemas.microsoft.com/office/drawing/2014/main" id="{4361E931-6D0A-BBC1-46C0-C7C012A724F3}"/>
              </a:ext>
            </a:extLst>
          </p:cNvPr>
          <p:cNvSpPr txBox="1"/>
          <p:nvPr/>
        </p:nvSpPr>
        <p:spPr>
          <a:xfrm>
            <a:off x="3600451" y="2807413"/>
            <a:ext cx="4991100" cy="323165"/>
          </a:xfrm>
          <a:prstGeom prst="rect">
            <a:avLst/>
          </a:prstGeom>
          <a:noFill/>
        </p:spPr>
        <p:txBody>
          <a:bodyPr wrap="square">
            <a:spAutoFit/>
          </a:bodyPr>
          <a:lstStyle/>
          <a:p>
            <a:pPr algn="ctr"/>
            <a:r>
              <a:rPr lang="en-GB" altLang="en-US" sz="1500" dirty="0">
                <a:solidFill>
                  <a:schemeClr val="bg1"/>
                </a:solidFill>
                <a:latin typeface="Arial "/>
              </a:rPr>
              <a:t>Translated by agency</a:t>
            </a:r>
          </a:p>
        </p:txBody>
      </p:sp>
      <p:sp>
        <p:nvSpPr>
          <p:cNvPr id="15" name="TextBox 14">
            <a:extLst>
              <a:ext uri="{FF2B5EF4-FFF2-40B4-BE49-F238E27FC236}">
                <a16:creationId xmlns:a16="http://schemas.microsoft.com/office/drawing/2014/main" id="{D0B6B23A-EB77-35A2-3A9E-9EDF375B4BD4}"/>
              </a:ext>
            </a:extLst>
          </p:cNvPr>
          <p:cNvSpPr txBox="1"/>
          <p:nvPr/>
        </p:nvSpPr>
        <p:spPr>
          <a:xfrm>
            <a:off x="3600451" y="3544511"/>
            <a:ext cx="4991100" cy="553998"/>
          </a:xfrm>
          <a:prstGeom prst="rect">
            <a:avLst/>
          </a:prstGeom>
          <a:noFill/>
        </p:spPr>
        <p:txBody>
          <a:bodyPr wrap="square">
            <a:spAutoFit/>
          </a:bodyPr>
          <a:lstStyle/>
          <a:p>
            <a:pPr algn="ctr"/>
            <a:r>
              <a:rPr lang="en-GB" altLang="en-US" sz="1500" dirty="0">
                <a:solidFill>
                  <a:schemeClr val="bg1"/>
                </a:solidFill>
                <a:latin typeface="Arial "/>
              </a:rPr>
              <a:t>Validation by </a:t>
            </a:r>
            <a:br>
              <a:rPr lang="en-GB" altLang="en-US" sz="1500" dirty="0">
                <a:solidFill>
                  <a:schemeClr val="bg1"/>
                </a:solidFill>
                <a:latin typeface="Arial "/>
              </a:rPr>
            </a:br>
            <a:r>
              <a:rPr lang="en-GB" altLang="en-US" sz="1500" dirty="0">
                <a:solidFill>
                  <a:schemeClr val="bg1"/>
                </a:solidFill>
                <a:latin typeface="Arial "/>
              </a:rPr>
              <a:t>Acquirer staff</a:t>
            </a:r>
          </a:p>
        </p:txBody>
      </p:sp>
      <p:sp>
        <p:nvSpPr>
          <p:cNvPr id="16" name="TextBox 15">
            <a:extLst>
              <a:ext uri="{FF2B5EF4-FFF2-40B4-BE49-F238E27FC236}">
                <a16:creationId xmlns:a16="http://schemas.microsoft.com/office/drawing/2014/main" id="{8CDCB538-6DDE-411E-9D7B-F51398C6DFD4}"/>
              </a:ext>
            </a:extLst>
          </p:cNvPr>
          <p:cNvSpPr txBox="1"/>
          <p:nvPr/>
        </p:nvSpPr>
        <p:spPr>
          <a:xfrm>
            <a:off x="4458544" y="4400946"/>
            <a:ext cx="3274911" cy="784830"/>
          </a:xfrm>
          <a:prstGeom prst="rect">
            <a:avLst/>
          </a:prstGeom>
          <a:noFill/>
        </p:spPr>
        <p:txBody>
          <a:bodyPr wrap="square">
            <a:spAutoFit/>
          </a:bodyPr>
          <a:lstStyle/>
          <a:p>
            <a:pPr algn="ctr"/>
            <a:r>
              <a:rPr lang="en-GB" altLang="en-US" sz="1500" dirty="0">
                <a:solidFill>
                  <a:schemeClr val="bg1"/>
                </a:solidFill>
                <a:latin typeface="Arial "/>
              </a:rPr>
              <a:t>Returned to Mgr. Internal Communication (Acquirer EMEA)/HR China (Acquirer AP)</a:t>
            </a:r>
          </a:p>
        </p:txBody>
      </p:sp>
      <p:sp>
        <p:nvSpPr>
          <p:cNvPr id="17" name="TextBox 16">
            <a:extLst>
              <a:ext uri="{FF2B5EF4-FFF2-40B4-BE49-F238E27FC236}">
                <a16:creationId xmlns:a16="http://schemas.microsoft.com/office/drawing/2014/main" id="{7506C55D-0C17-F09E-3476-80939CE65250}"/>
              </a:ext>
            </a:extLst>
          </p:cNvPr>
          <p:cNvSpPr txBox="1"/>
          <p:nvPr/>
        </p:nvSpPr>
        <p:spPr>
          <a:xfrm>
            <a:off x="4777633" y="5498945"/>
            <a:ext cx="2636737" cy="553998"/>
          </a:xfrm>
          <a:prstGeom prst="rect">
            <a:avLst/>
          </a:prstGeom>
          <a:noFill/>
        </p:spPr>
        <p:txBody>
          <a:bodyPr wrap="square">
            <a:spAutoFit/>
          </a:bodyPr>
          <a:lstStyle/>
          <a:p>
            <a:pPr algn="ctr"/>
            <a:r>
              <a:rPr lang="en-GB" altLang="en-US" sz="1500" dirty="0">
                <a:solidFill>
                  <a:schemeClr val="bg1"/>
                </a:solidFill>
                <a:latin typeface="Arial "/>
              </a:rPr>
              <a:t>Notification of distribution received </a:t>
            </a:r>
          </a:p>
        </p:txBody>
      </p:sp>
      <p:cxnSp>
        <p:nvCxnSpPr>
          <p:cNvPr id="21" name="Straight Connector 20">
            <a:extLst>
              <a:ext uri="{FF2B5EF4-FFF2-40B4-BE49-F238E27FC236}">
                <a16:creationId xmlns:a16="http://schemas.microsoft.com/office/drawing/2014/main" id="{1A1076E1-F860-C0A2-FD74-8E09C01CBC08}"/>
              </a:ext>
            </a:extLst>
          </p:cNvPr>
          <p:cNvCxnSpPr/>
          <p:nvPr/>
        </p:nvCxnSpPr>
        <p:spPr>
          <a:xfrm>
            <a:off x="3048002" y="1053296"/>
            <a:ext cx="6095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4893DB0-1D1C-6D44-45D9-55717F267465}"/>
              </a:ext>
            </a:extLst>
          </p:cNvPr>
          <p:cNvCxnSpPr>
            <a:cxnSpLocks/>
          </p:cNvCxnSpPr>
          <p:nvPr/>
        </p:nvCxnSpPr>
        <p:spPr>
          <a:xfrm>
            <a:off x="3346704" y="1899116"/>
            <a:ext cx="550773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92ACD9E-E3A3-1FAB-3ACA-CE82AE372E2A}"/>
              </a:ext>
            </a:extLst>
          </p:cNvPr>
          <p:cNvCxnSpPr>
            <a:cxnSpLocks/>
          </p:cNvCxnSpPr>
          <p:nvPr/>
        </p:nvCxnSpPr>
        <p:spPr>
          <a:xfrm>
            <a:off x="3585211" y="2587964"/>
            <a:ext cx="502792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CED1081-EB61-1089-8886-7F82274C5A1A}"/>
              </a:ext>
            </a:extLst>
          </p:cNvPr>
          <p:cNvCxnSpPr>
            <a:cxnSpLocks/>
          </p:cNvCxnSpPr>
          <p:nvPr/>
        </p:nvCxnSpPr>
        <p:spPr>
          <a:xfrm>
            <a:off x="3865880" y="3412309"/>
            <a:ext cx="44729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64B52E8-0A1B-915C-7B7E-EA20BA3F9C14}"/>
              </a:ext>
            </a:extLst>
          </p:cNvPr>
          <p:cNvCxnSpPr>
            <a:cxnSpLocks/>
          </p:cNvCxnSpPr>
          <p:nvPr/>
        </p:nvCxnSpPr>
        <p:spPr>
          <a:xfrm>
            <a:off x="4155440" y="4230189"/>
            <a:ext cx="387731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F178177-D9F9-70D5-B35B-5973A48F4B22}"/>
              </a:ext>
            </a:extLst>
          </p:cNvPr>
          <p:cNvCxnSpPr>
            <a:cxnSpLocks/>
          </p:cNvCxnSpPr>
          <p:nvPr/>
        </p:nvCxnSpPr>
        <p:spPr>
          <a:xfrm>
            <a:off x="4536440" y="5302069"/>
            <a:ext cx="312039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B74FEC66-C7F8-6596-A40D-FC3E8362CC58}"/>
              </a:ext>
            </a:extLst>
          </p:cNvPr>
          <p:cNvCxnSpPr>
            <a:cxnSpLocks/>
          </p:cNvCxnSpPr>
          <p:nvPr/>
        </p:nvCxnSpPr>
        <p:spPr>
          <a:xfrm>
            <a:off x="4808220" y="6099629"/>
            <a:ext cx="257821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5B779D39-1914-E879-F4EC-608DDA4DFB10}"/>
              </a:ext>
            </a:extLst>
          </p:cNvPr>
          <p:cNvSpPr txBox="1"/>
          <p:nvPr/>
        </p:nvSpPr>
        <p:spPr>
          <a:xfrm>
            <a:off x="296166" y="3005902"/>
            <a:ext cx="3060700" cy="1077218"/>
          </a:xfrm>
          <a:prstGeom prst="rect">
            <a:avLst/>
          </a:prstGeom>
          <a:noFill/>
        </p:spPr>
        <p:txBody>
          <a:bodyPr wrap="square">
            <a:spAutoFit/>
          </a:bodyPr>
          <a:lstStyle/>
          <a:p>
            <a:r>
              <a:rPr lang="en-US" altLang="en-US" sz="3200" dirty="0">
                <a:solidFill>
                  <a:schemeClr val="bg1"/>
                </a:solidFill>
                <a:latin typeface="Arial Black" panose="020B0A04020102020204" pitchFamily="34" charset="0"/>
                <a:cs typeface="Arial" panose="020B0604020202020204" pitchFamily="34" charset="0"/>
              </a:rPr>
              <a:t>Translation Process </a:t>
            </a:r>
          </a:p>
        </p:txBody>
      </p:sp>
      <p:sp>
        <p:nvSpPr>
          <p:cNvPr id="2" name="Slide Number Placeholder 5">
            <a:extLst>
              <a:ext uri="{FF2B5EF4-FFF2-40B4-BE49-F238E27FC236}">
                <a16:creationId xmlns:a16="http://schemas.microsoft.com/office/drawing/2014/main" id="{CE5918E2-F38C-899A-70C1-59B0D512678E}"/>
              </a:ext>
            </a:extLst>
          </p:cNvPr>
          <p:cNvSpPr>
            <a:spLocks noGrp="1"/>
          </p:cNvSpPr>
          <p:nvPr>
            <p:ph type="sldNum" sz="quarter" idx="12"/>
          </p:nvPr>
        </p:nvSpPr>
        <p:spPr>
          <a:xfrm>
            <a:off x="11600872" y="6356350"/>
            <a:ext cx="302779" cy="365125"/>
          </a:xfrm>
        </p:spPr>
        <p:txBody>
          <a:bodyPr/>
          <a:lstStyle/>
          <a:p>
            <a:fld id="{7DC13559-D27C-4E5A-A67E-3D201CAB4492}" type="slidenum">
              <a:rPr lang="en-US" sz="1400" b="1" smtClean="0">
                <a:solidFill>
                  <a:schemeClr val="bg1"/>
                </a:solidFill>
                <a:latin typeface="Arial" panose="020B0604020202020204" pitchFamily="34" charset="0"/>
                <a:cs typeface="Arial" panose="020B0604020202020204" pitchFamily="34" charset="0"/>
              </a:rPr>
              <a:t>5</a:t>
            </a:fld>
            <a:endParaRPr lang="en-US" sz="1400" b="1" dirty="0">
              <a:solidFill>
                <a:schemeClr val="bg1"/>
              </a:solidFill>
              <a:latin typeface="Arial" panose="020B0604020202020204" pitchFamily="34" charset="0"/>
              <a:cs typeface="Arial" panose="020B0604020202020204" pitchFamily="34" charset="0"/>
            </a:endParaRPr>
          </a:p>
        </p:txBody>
      </p:sp>
      <p:cxnSp>
        <p:nvCxnSpPr>
          <p:cNvPr id="4" name="Straight Arrow Connector 3">
            <a:extLst>
              <a:ext uri="{FF2B5EF4-FFF2-40B4-BE49-F238E27FC236}">
                <a16:creationId xmlns:a16="http://schemas.microsoft.com/office/drawing/2014/main" id="{D09CA4A6-1C58-1F1B-EE32-238F243B660B}"/>
              </a:ext>
            </a:extLst>
          </p:cNvPr>
          <p:cNvCxnSpPr>
            <a:cxnSpLocks/>
          </p:cNvCxnSpPr>
          <p:nvPr/>
        </p:nvCxnSpPr>
        <p:spPr>
          <a:xfrm>
            <a:off x="9476509" y="1053296"/>
            <a:ext cx="0" cy="5180599"/>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 name="Holder 5">
            <a:extLst>
              <a:ext uri="{FF2B5EF4-FFF2-40B4-BE49-F238E27FC236}">
                <a16:creationId xmlns:a16="http://schemas.microsoft.com/office/drawing/2014/main" id="{18EFC4FB-4B1D-D756-DDF2-D99F5F003BEE}"/>
              </a:ext>
            </a:extLst>
          </p:cNvPr>
          <p:cNvSpPr txBox="1">
            <a:spLocks/>
          </p:cNvSpPr>
          <p:nvPr/>
        </p:nvSpPr>
        <p:spPr>
          <a:xfrm>
            <a:off x="455421" y="6457374"/>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bg1"/>
                </a:solidFill>
                <a:effectLst/>
                <a:latin typeface="Arial" panose="020B0604020202020204" pitchFamily="34" charset="0"/>
                <a:ea typeface="Calibri" panose="020F0502020204030204" pitchFamily="34" charset="0"/>
                <a:cs typeface="Arial" panose="020B0604020202020204" pitchFamily="34" charset="0"/>
              </a:rPr>
              <a:t>© 100-Day Advisors    MandAPlaybook.com</a:t>
            </a:r>
            <a:endParaRPr lang="en-US" sz="1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023260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134A0D-D08E-AE2A-9136-E832CAED01B9}"/>
              </a:ext>
            </a:extLst>
          </p:cNvPr>
          <p:cNvSpPr/>
          <p:nvPr/>
        </p:nvSpPr>
        <p:spPr>
          <a:xfrm>
            <a:off x="0" y="0"/>
            <a:ext cx="12192000" cy="6858000"/>
          </a:xfrm>
          <a:prstGeom prst="rect">
            <a:avLst/>
          </a:prstGeom>
          <a:solidFill>
            <a:srgbClr val="0C7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B17D8FE0-338D-FC9B-DAD4-7C971F3F122D}"/>
              </a:ext>
            </a:extLst>
          </p:cNvPr>
          <p:cNvSpPr txBox="1"/>
          <p:nvPr/>
        </p:nvSpPr>
        <p:spPr>
          <a:xfrm>
            <a:off x="487679" y="535392"/>
            <a:ext cx="5229629" cy="1077218"/>
          </a:xfrm>
          <a:prstGeom prst="rect">
            <a:avLst/>
          </a:prstGeom>
          <a:noFill/>
        </p:spPr>
        <p:txBody>
          <a:bodyPr wrap="square">
            <a:spAutoFit/>
          </a:bodyPr>
          <a:lstStyle/>
          <a:p>
            <a:r>
              <a:rPr lang="en-US" altLang="en-US" sz="3200" dirty="0">
                <a:solidFill>
                  <a:schemeClr val="bg1"/>
                </a:solidFill>
                <a:latin typeface="Arial Black" panose="020B0A04020102020204" pitchFamily="34" charset="0"/>
                <a:cs typeface="Arial" panose="020B0604020202020204" pitchFamily="34" charset="0"/>
              </a:rPr>
              <a:t>Distribution Process - EMEA &amp; AP </a:t>
            </a:r>
            <a:r>
              <a:rPr lang="en-US" altLang="en-US" sz="1400" dirty="0">
                <a:solidFill>
                  <a:schemeClr val="bg1"/>
                </a:solidFill>
                <a:latin typeface="Arial "/>
                <a:cs typeface="Arial" panose="020B0604020202020204" pitchFamily="34" charset="0"/>
              </a:rPr>
              <a:t>(before transition period)</a:t>
            </a:r>
            <a:endParaRPr lang="en-US" altLang="en-US" sz="3200" dirty="0">
              <a:solidFill>
                <a:schemeClr val="bg1"/>
              </a:solidFill>
              <a:latin typeface="Arial "/>
              <a:cs typeface="Arial" panose="020B0604020202020204" pitchFamily="34" charset="0"/>
            </a:endParaRPr>
          </a:p>
        </p:txBody>
      </p:sp>
      <p:sp>
        <p:nvSpPr>
          <p:cNvPr id="7" name="Rectangle 6">
            <a:extLst>
              <a:ext uri="{FF2B5EF4-FFF2-40B4-BE49-F238E27FC236}">
                <a16:creationId xmlns:a16="http://schemas.microsoft.com/office/drawing/2014/main" id="{2E6414C9-C125-7E9E-0612-B60DD386756E}"/>
              </a:ext>
            </a:extLst>
          </p:cNvPr>
          <p:cNvSpPr/>
          <p:nvPr/>
        </p:nvSpPr>
        <p:spPr>
          <a:xfrm>
            <a:off x="4876800" y="1798320"/>
            <a:ext cx="2438400" cy="69088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CA3D2562-3524-A24D-9308-1F37BF0401E8}"/>
              </a:ext>
            </a:extLst>
          </p:cNvPr>
          <p:cNvSpPr txBox="1"/>
          <p:nvPr/>
        </p:nvSpPr>
        <p:spPr>
          <a:xfrm>
            <a:off x="4988560" y="1886392"/>
            <a:ext cx="2214880" cy="523220"/>
          </a:xfrm>
          <a:prstGeom prst="rect">
            <a:avLst/>
          </a:prstGeom>
          <a:noFill/>
        </p:spPr>
        <p:txBody>
          <a:bodyPr wrap="square">
            <a:spAutoFit/>
          </a:bodyPr>
          <a:lstStyle/>
          <a:p>
            <a:pPr algn="ctr"/>
            <a:r>
              <a:rPr lang="en-GB" altLang="en-US" sz="1400" dirty="0">
                <a:solidFill>
                  <a:schemeClr val="bg1"/>
                </a:solidFill>
                <a:latin typeface="Arial "/>
              </a:rPr>
              <a:t>Mgr. Internal Communication - EMEA</a:t>
            </a:r>
          </a:p>
        </p:txBody>
      </p:sp>
      <p:sp>
        <p:nvSpPr>
          <p:cNvPr id="10" name="Rectangle 9">
            <a:extLst>
              <a:ext uri="{FF2B5EF4-FFF2-40B4-BE49-F238E27FC236}">
                <a16:creationId xmlns:a16="http://schemas.microsoft.com/office/drawing/2014/main" id="{FACAB199-1F6B-1A39-BB40-2B8C8224AA58}"/>
              </a:ext>
            </a:extLst>
          </p:cNvPr>
          <p:cNvSpPr/>
          <p:nvPr/>
        </p:nvSpPr>
        <p:spPr>
          <a:xfrm>
            <a:off x="1391920" y="3287057"/>
            <a:ext cx="1767840" cy="52321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D1C95C74-61A2-CD71-6D2D-3DE12DDCAAA7}"/>
              </a:ext>
            </a:extLst>
          </p:cNvPr>
          <p:cNvSpPr txBox="1"/>
          <p:nvPr/>
        </p:nvSpPr>
        <p:spPr>
          <a:xfrm>
            <a:off x="1158240" y="3287057"/>
            <a:ext cx="2214880" cy="523220"/>
          </a:xfrm>
          <a:prstGeom prst="rect">
            <a:avLst/>
          </a:prstGeom>
          <a:noFill/>
        </p:spPr>
        <p:txBody>
          <a:bodyPr wrap="square">
            <a:spAutoFit/>
          </a:bodyPr>
          <a:lstStyle/>
          <a:p>
            <a:pPr algn="ctr"/>
            <a:r>
              <a:rPr lang="en-GB" altLang="en-US" sz="1400" dirty="0">
                <a:solidFill>
                  <a:schemeClr val="bg1"/>
                </a:solidFill>
                <a:latin typeface="Arial "/>
              </a:rPr>
              <a:t>Human Resources</a:t>
            </a:r>
          </a:p>
          <a:p>
            <a:pPr algn="ctr"/>
            <a:r>
              <a:rPr lang="en-GB" altLang="en-US" sz="1400" dirty="0">
                <a:solidFill>
                  <a:schemeClr val="bg1"/>
                </a:solidFill>
                <a:latin typeface="Arial "/>
              </a:rPr>
              <a:t>EMEA</a:t>
            </a:r>
          </a:p>
        </p:txBody>
      </p:sp>
      <p:sp>
        <p:nvSpPr>
          <p:cNvPr id="12" name="Rectangle 11">
            <a:extLst>
              <a:ext uri="{FF2B5EF4-FFF2-40B4-BE49-F238E27FC236}">
                <a16:creationId xmlns:a16="http://schemas.microsoft.com/office/drawing/2014/main" id="{779933F1-0832-D2D0-A663-C0E52BABD7A4}"/>
              </a:ext>
            </a:extLst>
          </p:cNvPr>
          <p:cNvSpPr/>
          <p:nvPr/>
        </p:nvSpPr>
        <p:spPr>
          <a:xfrm>
            <a:off x="4023360" y="3287057"/>
            <a:ext cx="1767840" cy="52321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4092E5B4-8103-CB5F-0A37-A6A1944062A4}"/>
              </a:ext>
            </a:extLst>
          </p:cNvPr>
          <p:cNvSpPr txBox="1"/>
          <p:nvPr/>
        </p:nvSpPr>
        <p:spPr>
          <a:xfrm>
            <a:off x="3789680" y="3287057"/>
            <a:ext cx="2214880" cy="523220"/>
          </a:xfrm>
          <a:prstGeom prst="rect">
            <a:avLst/>
          </a:prstGeom>
          <a:noFill/>
        </p:spPr>
        <p:txBody>
          <a:bodyPr wrap="square">
            <a:spAutoFit/>
          </a:bodyPr>
          <a:lstStyle/>
          <a:p>
            <a:pPr algn="ctr"/>
            <a:r>
              <a:rPr lang="en-GB" altLang="en-US" sz="1400" dirty="0">
                <a:solidFill>
                  <a:schemeClr val="bg1"/>
                </a:solidFill>
                <a:latin typeface="Arial "/>
              </a:rPr>
              <a:t>Marketing &amp; Sales</a:t>
            </a:r>
          </a:p>
          <a:p>
            <a:pPr algn="ctr"/>
            <a:r>
              <a:rPr lang="en-GB" altLang="en-US" sz="1400" dirty="0">
                <a:solidFill>
                  <a:schemeClr val="bg1"/>
                </a:solidFill>
                <a:latin typeface="Arial "/>
              </a:rPr>
              <a:t>EMEA</a:t>
            </a:r>
          </a:p>
        </p:txBody>
      </p:sp>
      <p:sp>
        <p:nvSpPr>
          <p:cNvPr id="14" name="Rectangle 13">
            <a:extLst>
              <a:ext uri="{FF2B5EF4-FFF2-40B4-BE49-F238E27FC236}">
                <a16:creationId xmlns:a16="http://schemas.microsoft.com/office/drawing/2014/main" id="{6EF45E03-CA87-0435-4452-ABFC41900FCF}"/>
              </a:ext>
            </a:extLst>
          </p:cNvPr>
          <p:cNvSpPr/>
          <p:nvPr/>
        </p:nvSpPr>
        <p:spPr>
          <a:xfrm>
            <a:off x="6654800" y="3287057"/>
            <a:ext cx="1767840" cy="52321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6B2FAD5F-128B-DA99-CF07-0C44D0B17241}"/>
              </a:ext>
            </a:extLst>
          </p:cNvPr>
          <p:cNvSpPr txBox="1"/>
          <p:nvPr/>
        </p:nvSpPr>
        <p:spPr>
          <a:xfrm>
            <a:off x="6421120" y="3287057"/>
            <a:ext cx="2214880" cy="523220"/>
          </a:xfrm>
          <a:prstGeom prst="rect">
            <a:avLst/>
          </a:prstGeom>
          <a:noFill/>
        </p:spPr>
        <p:txBody>
          <a:bodyPr wrap="square">
            <a:spAutoFit/>
          </a:bodyPr>
          <a:lstStyle/>
          <a:p>
            <a:pPr algn="ctr"/>
            <a:r>
              <a:rPr lang="en-GB" altLang="en-US" sz="1400" dirty="0">
                <a:solidFill>
                  <a:schemeClr val="bg1"/>
                </a:solidFill>
                <a:latin typeface="Arial "/>
              </a:rPr>
              <a:t>Purchasing</a:t>
            </a:r>
          </a:p>
          <a:p>
            <a:pPr algn="ctr"/>
            <a:r>
              <a:rPr lang="en-GB" altLang="en-US" sz="1400" dirty="0">
                <a:solidFill>
                  <a:schemeClr val="bg1"/>
                </a:solidFill>
                <a:latin typeface="Arial "/>
              </a:rPr>
              <a:t>EMEA</a:t>
            </a:r>
          </a:p>
        </p:txBody>
      </p:sp>
      <p:sp>
        <p:nvSpPr>
          <p:cNvPr id="16" name="Rectangle 15">
            <a:extLst>
              <a:ext uri="{FF2B5EF4-FFF2-40B4-BE49-F238E27FC236}">
                <a16:creationId xmlns:a16="http://schemas.microsoft.com/office/drawing/2014/main" id="{34F91DF2-E38B-2582-B642-29551A68B6FA}"/>
              </a:ext>
            </a:extLst>
          </p:cNvPr>
          <p:cNvSpPr/>
          <p:nvPr/>
        </p:nvSpPr>
        <p:spPr>
          <a:xfrm>
            <a:off x="9286240" y="3287057"/>
            <a:ext cx="1767840" cy="52321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FD1E1372-DD1D-0F87-3DF1-008ED0AA4E2C}"/>
              </a:ext>
            </a:extLst>
          </p:cNvPr>
          <p:cNvSpPr txBox="1"/>
          <p:nvPr/>
        </p:nvSpPr>
        <p:spPr>
          <a:xfrm>
            <a:off x="9052560" y="3287057"/>
            <a:ext cx="2214880" cy="523220"/>
          </a:xfrm>
          <a:prstGeom prst="rect">
            <a:avLst/>
          </a:prstGeom>
          <a:noFill/>
        </p:spPr>
        <p:txBody>
          <a:bodyPr wrap="square">
            <a:spAutoFit/>
          </a:bodyPr>
          <a:lstStyle/>
          <a:p>
            <a:pPr algn="ctr"/>
            <a:r>
              <a:rPr lang="en-GB" altLang="en-US" sz="1400" dirty="0">
                <a:solidFill>
                  <a:schemeClr val="bg1"/>
                </a:solidFill>
                <a:latin typeface="Arial "/>
              </a:rPr>
              <a:t>Internal &amp; External</a:t>
            </a:r>
          </a:p>
          <a:p>
            <a:pPr algn="ctr"/>
            <a:r>
              <a:rPr lang="en-GB" altLang="en-US" sz="1400" dirty="0">
                <a:solidFill>
                  <a:schemeClr val="bg1"/>
                </a:solidFill>
                <a:latin typeface="Arial "/>
              </a:rPr>
              <a:t>Asia Pacific</a:t>
            </a:r>
          </a:p>
        </p:txBody>
      </p:sp>
      <p:cxnSp>
        <p:nvCxnSpPr>
          <p:cNvPr id="21" name="Straight Connector 20">
            <a:extLst>
              <a:ext uri="{FF2B5EF4-FFF2-40B4-BE49-F238E27FC236}">
                <a16:creationId xmlns:a16="http://schemas.microsoft.com/office/drawing/2014/main" id="{F970BB26-8B38-A766-9E52-8D74FD2C6691}"/>
              </a:ext>
            </a:extLst>
          </p:cNvPr>
          <p:cNvCxnSpPr/>
          <p:nvPr/>
        </p:nvCxnSpPr>
        <p:spPr>
          <a:xfrm>
            <a:off x="2255520" y="2926080"/>
            <a:ext cx="78638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0F42C752-10E3-FA39-51AD-977BF1A04028}"/>
              </a:ext>
            </a:extLst>
          </p:cNvPr>
          <p:cNvCxnSpPr/>
          <p:nvPr/>
        </p:nvCxnSpPr>
        <p:spPr>
          <a:xfrm>
            <a:off x="2255520" y="2926080"/>
            <a:ext cx="0" cy="360977"/>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8438EAF4-ED18-07E7-0700-DFC638947FCC}"/>
              </a:ext>
            </a:extLst>
          </p:cNvPr>
          <p:cNvCxnSpPr/>
          <p:nvPr/>
        </p:nvCxnSpPr>
        <p:spPr>
          <a:xfrm>
            <a:off x="4876800" y="2926080"/>
            <a:ext cx="0" cy="360977"/>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FE79EC5E-0749-FD3D-4185-70C376440263}"/>
              </a:ext>
            </a:extLst>
          </p:cNvPr>
          <p:cNvCxnSpPr/>
          <p:nvPr/>
        </p:nvCxnSpPr>
        <p:spPr>
          <a:xfrm>
            <a:off x="7482840" y="2926080"/>
            <a:ext cx="0" cy="360977"/>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76B2F50C-EFA2-34A3-7CEF-8C1C9D124142}"/>
              </a:ext>
            </a:extLst>
          </p:cNvPr>
          <p:cNvCxnSpPr/>
          <p:nvPr/>
        </p:nvCxnSpPr>
        <p:spPr>
          <a:xfrm>
            <a:off x="10119360" y="2926080"/>
            <a:ext cx="0" cy="360977"/>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91D8355F-29FE-42A9-3D65-7CEECBCC6F5B}"/>
              </a:ext>
            </a:extLst>
          </p:cNvPr>
          <p:cNvSpPr/>
          <p:nvPr/>
        </p:nvSpPr>
        <p:spPr>
          <a:xfrm>
            <a:off x="1391920" y="4171253"/>
            <a:ext cx="1767840" cy="30777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Box 29">
            <a:extLst>
              <a:ext uri="{FF2B5EF4-FFF2-40B4-BE49-F238E27FC236}">
                <a16:creationId xmlns:a16="http://schemas.microsoft.com/office/drawing/2014/main" id="{8A318064-D983-EB1B-E80C-647E2A87A8DB}"/>
              </a:ext>
            </a:extLst>
          </p:cNvPr>
          <p:cNvSpPr txBox="1"/>
          <p:nvPr/>
        </p:nvSpPr>
        <p:spPr>
          <a:xfrm>
            <a:off x="1706880" y="4171252"/>
            <a:ext cx="1097280" cy="307778"/>
          </a:xfrm>
          <a:prstGeom prst="rect">
            <a:avLst/>
          </a:prstGeom>
          <a:noFill/>
        </p:spPr>
        <p:txBody>
          <a:bodyPr wrap="square">
            <a:spAutoFit/>
          </a:bodyPr>
          <a:lstStyle/>
          <a:p>
            <a:pPr algn="ctr"/>
            <a:r>
              <a:rPr lang="en-GB" altLang="en-US" sz="1400" dirty="0">
                <a:solidFill>
                  <a:schemeClr val="bg1"/>
                </a:solidFill>
                <a:latin typeface="Arial "/>
              </a:rPr>
              <a:t>Managers</a:t>
            </a:r>
          </a:p>
        </p:txBody>
      </p:sp>
      <p:cxnSp>
        <p:nvCxnSpPr>
          <p:cNvPr id="31" name="Straight Arrow Connector 30">
            <a:extLst>
              <a:ext uri="{FF2B5EF4-FFF2-40B4-BE49-F238E27FC236}">
                <a16:creationId xmlns:a16="http://schemas.microsoft.com/office/drawing/2014/main" id="{306BC400-1F00-79CA-5113-F2EA9B76115F}"/>
              </a:ext>
            </a:extLst>
          </p:cNvPr>
          <p:cNvCxnSpPr/>
          <p:nvPr/>
        </p:nvCxnSpPr>
        <p:spPr>
          <a:xfrm>
            <a:off x="2255520" y="3810275"/>
            <a:ext cx="0" cy="360977"/>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77EFE6FA-76A3-3689-54D7-C22536D5091E}"/>
              </a:ext>
            </a:extLst>
          </p:cNvPr>
          <p:cNvSpPr/>
          <p:nvPr/>
        </p:nvSpPr>
        <p:spPr>
          <a:xfrm>
            <a:off x="4023359" y="4171253"/>
            <a:ext cx="1767840" cy="30777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DB956169-9F40-C16E-1876-99322852E573}"/>
              </a:ext>
            </a:extLst>
          </p:cNvPr>
          <p:cNvSpPr txBox="1"/>
          <p:nvPr/>
        </p:nvSpPr>
        <p:spPr>
          <a:xfrm>
            <a:off x="4338319" y="4171252"/>
            <a:ext cx="1097280" cy="307778"/>
          </a:xfrm>
          <a:prstGeom prst="rect">
            <a:avLst/>
          </a:prstGeom>
          <a:noFill/>
        </p:spPr>
        <p:txBody>
          <a:bodyPr wrap="square">
            <a:spAutoFit/>
          </a:bodyPr>
          <a:lstStyle/>
          <a:p>
            <a:pPr algn="ctr"/>
            <a:r>
              <a:rPr lang="en-GB" altLang="en-US" sz="1400" dirty="0">
                <a:solidFill>
                  <a:schemeClr val="bg1"/>
                </a:solidFill>
                <a:latin typeface="Arial "/>
              </a:rPr>
              <a:t>Customers</a:t>
            </a:r>
          </a:p>
        </p:txBody>
      </p:sp>
      <p:cxnSp>
        <p:nvCxnSpPr>
          <p:cNvPr id="34" name="Straight Arrow Connector 33">
            <a:extLst>
              <a:ext uri="{FF2B5EF4-FFF2-40B4-BE49-F238E27FC236}">
                <a16:creationId xmlns:a16="http://schemas.microsoft.com/office/drawing/2014/main" id="{7EFB2E06-48F9-7F57-CBB6-131CC76B2D71}"/>
              </a:ext>
            </a:extLst>
          </p:cNvPr>
          <p:cNvCxnSpPr/>
          <p:nvPr/>
        </p:nvCxnSpPr>
        <p:spPr>
          <a:xfrm>
            <a:off x="4886959" y="3810275"/>
            <a:ext cx="0" cy="360977"/>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65257032-05D8-AE16-5E79-A200B9DEA4EB}"/>
              </a:ext>
            </a:extLst>
          </p:cNvPr>
          <p:cNvSpPr/>
          <p:nvPr/>
        </p:nvSpPr>
        <p:spPr>
          <a:xfrm>
            <a:off x="6656341" y="4171253"/>
            <a:ext cx="1767840" cy="30777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TextBox 35">
            <a:extLst>
              <a:ext uri="{FF2B5EF4-FFF2-40B4-BE49-F238E27FC236}">
                <a16:creationId xmlns:a16="http://schemas.microsoft.com/office/drawing/2014/main" id="{708DA45D-F3CC-CAEF-91EB-2666E001F377}"/>
              </a:ext>
            </a:extLst>
          </p:cNvPr>
          <p:cNvSpPr txBox="1"/>
          <p:nvPr/>
        </p:nvSpPr>
        <p:spPr>
          <a:xfrm>
            <a:off x="6971301" y="4171252"/>
            <a:ext cx="1097280" cy="307778"/>
          </a:xfrm>
          <a:prstGeom prst="rect">
            <a:avLst/>
          </a:prstGeom>
          <a:noFill/>
        </p:spPr>
        <p:txBody>
          <a:bodyPr wrap="square">
            <a:spAutoFit/>
          </a:bodyPr>
          <a:lstStyle/>
          <a:p>
            <a:pPr algn="ctr"/>
            <a:r>
              <a:rPr lang="en-GB" altLang="en-US" sz="1400" dirty="0">
                <a:solidFill>
                  <a:schemeClr val="bg1"/>
                </a:solidFill>
                <a:latin typeface="Arial "/>
              </a:rPr>
              <a:t>Suppliers</a:t>
            </a:r>
          </a:p>
        </p:txBody>
      </p:sp>
      <p:cxnSp>
        <p:nvCxnSpPr>
          <p:cNvPr id="37" name="Straight Arrow Connector 36">
            <a:extLst>
              <a:ext uri="{FF2B5EF4-FFF2-40B4-BE49-F238E27FC236}">
                <a16:creationId xmlns:a16="http://schemas.microsoft.com/office/drawing/2014/main" id="{6D45E720-E87A-5B1E-4B75-CC3CE0DA0513}"/>
              </a:ext>
            </a:extLst>
          </p:cNvPr>
          <p:cNvCxnSpPr/>
          <p:nvPr/>
        </p:nvCxnSpPr>
        <p:spPr>
          <a:xfrm>
            <a:off x="7519941" y="3810275"/>
            <a:ext cx="0" cy="360977"/>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76E340B7-8F77-89D2-E6B9-C486A609C6B9}"/>
              </a:ext>
            </a:extLst>
          </p:cNvPr>
          <p:cNvSpPr/>
          <p:nvPr/>
        </p:nvSpPr>
        <p:spPr>
          <a:xfrm>
            <a:off x="9127997" y="4171253"/>
            <a:ext cx="670560" cy="30777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TextBox 43">
            <a:extLst>
              <a:ext uri="{FF2B5EF4-FFF2-40B4-BE49-F238E27FC236}">
                <a16:creationId xmlns:a16="http://schemas.microsoft.com/office/drawing/2014/main" id="{D10A2427-F5C4-0272-A46C-C5CFB864F491}"/>
              </a:ext>
            </a:extLst>
          </p:cNvPr>
          <p:cNvSpPr txBox="1"/>
          <p:nvPr/>
        </p:nvSpPr>
        <p:spPr>
          <a:xfrm>
            <a:off x="9147024" y="4171252"/>
            <a:ext cx="692871" cy="307777"/>
          </a:xfrm>
          <a:prstGeom prst="rect">
            <a:avLst/>
          </a:prstGeom>
          <a:noFill/>
        </p:spPr>
        <p:txBody>
          <a:bodyPr wrap="square">
            <a:spAutoFit/>
          </a:bodyPr>
          <a:lstStyle/>
          <a:p>
            <a:pPr algn="ctr"/>
            <a:r>
              <a:rPr lang="en-GB" altLang="en-US" sz="1400" dirty="0">
                <a:solidFill>
                  <a:schemeClr val="bg1"/>
                </a:solidFill>
                <a:latin typeface="Arial "/>
              </a:rPr>
              <a:t>China</a:t>
            </a:r>
          </a:p>
        </p:txBody>
      </p:sp>
      <p:cxnSp>
        <p:nvCxnSpPr>
          <p:cNvPr id="45" name="Straight Arrow Connector 44">
            <a:extLst>
              <a:ext uri="{FF2B5EF4-FFF2-40B4-BE49-F238E27FC236}">
                <a16:creationId xmlns:a16="http://schemas.microsoft.com/office/drawing/2014/main" id="{B874CA3C-F883-B748-C1A8-19E0C91BF182}"/>
              </a:ext>
            </a:extLst>
          </p:cNvPr>
          <p:cNvCxnSpPr/>
          <p:nvPr/>
        </p:nvCxnSpPr>
        <p:spPr>
          <a:xfrm>
            <a:off x="10494667" y="3810275"/>
            <a:ext cx="0" cy="360977"/>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58044DF1-8798-BFC2-95E1-7F30F2F4AD5C}"/>
              </a:ext>
            </a:extLst>
          </p:cNvPr>
          <p:cNvSpPr/>
          <p:nvPr/>
        </p:nvSpPr>
        <p:spPr>
          <a:xfrm>
            <a:off x="9936944" y="4171402"/>
            <a:ext cx="1169171" cy="30777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TextBox 48">
            <a:extLst>
              <a:ext uri="{FF2B5EF4-FFF2-40B4-BE49-F238E27FC236}">
                <a16:creationId xmlns:a16="http://schemas.microsoft.com/office/drawing/2014/main" id="{4C4D9684-2E0D-0538-234A-4481553C8A6D}"/>
              </a:ext>
            </a:extLst>
          </p:cNvPr>
          <p:cNvSpPr txBox="1"/>
          <p:nvPr/>
        </p:nvSpPr>
        <p:spPr>
          <a:xfrm>
            <a:off x="9961641" y="4171401"/>
            <a:ext cx="1194898" cy="307777"/>
          </a:xfrm>
          <a:prstGeom prst="rect">
            <a:avLst/>
          </a:prstGeom>
          <a:noFill/>
        </p:spPr>
        <p:txBody>
          <a:bodyPr wrap="square">
            <a:spAutoFit/>
          </a:bodyPr>
          <a:lstStyle/>
          <a:p>
            <a:pPr algn="ctr"/>
            <a:r>
              <a:rPr lang="en-GB" altLang="en-US" sz="1400" dirty="0">
                <a:solidFill>
                  <a:schemeClr val="bg1"/>
                </a:solidFill>
                <a:latin typeface="Arial "/>
              </a:rPr>
              <a:t>Asia Pacific</a:t>
            </a:r>
          </a:p>
        </p:txBody>
      </p:sp>
      <p:sp>
        <p:nvSpPr>
          <p:cNvPr id="51" name="Rectangle 50">
            <a:extLst>
              <a:ext uri="{FF2B5EF4-FFF2-40B4-BE49-F238E27FC236}">
                <a16:creationId xmlns:a16="http://schemas.microsoft.com/office/drawing/2014/main" id="{C35E9ED6-A5AF-FCC1-4A02-EDB682FE4A24}"/>
              </a:ext>
            </a:extLst>
          </p:cNvPr>
          <p:cNvSpPr/>
          <p:nvPr/>
        </p:nvSpPr>
        <p:spPr>
          <a:xfrm>
            <a:off x="1391920" y="4635405"/>
            <a:ext cx="1767840" cy="30777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TextBox 51">
            <a:extLst>
              <a:ext uri="{FF2B5EF4-FFF2-40B4-BE49-F238E27FC236}">
                <a16:creationId xmlns:a16="http://schemas.microsoft.com/office/drawing/2014/main" id="{5CC3181D-B4FA-DB9B-E70F-EC6DB594893C}"/>
              </a:ext>
            </a:extLst>
          </p:cNvPr>
          <p:cNvSpPr txBox="1"/>
          <p:nvPr/>
        </p:nvSpPr>
        <p:spPr>
          <a:xfrm>
            <a:off x="1706880" y="4635404"/>
            <a:ext cx="1097280" cy="307778"/>
          </a:xfrm>
          <a:prstGeom prst="rect">
            <a:avLst/>
          </a:prstGeom>
          <a:noFill/>
        </p:spPr>
        <p:txBody>
          <a:bodyPr wrap="square">
            <a:spAutoFit/>
          </a:bodyPr>
          <a:lstStyle/>
          <a:p>
            <a:pPr algn="ctr"/>
            <a:r>
              <a:rPr lang="en-GB" altLang="en-US" sz="1400" dirty="0">
                <a:solidFill>
                  <a:schemeClr val="bg1"/>
                </a:solidFill>
                <a:latin typeface="Arial "/>
              </a:rPr>
              <a:t>Employees</a:t>
            </a:r>
          </a:p>
        </p:txBody>
      </p:sp>
      <p:sp>
        <p:nvSpPr>
          <p:cNvPr id="54" name="Rectangle 53">
            <a:extLst>
              <a:ext uri="{FF2B5EF4-FFF2-40B4-BE49-F238E27FC236}">
                <a16:creationId xmlns:a16="http://schemas.microsoft.com/office/drawing/2014/main" id="{46945CD6-7BF2-63C6-4E85-A5243B9C8D25}"/>
              </a:ext>
            </a:extLst>
          </p:cNvPr>
          <p:cNvSpPr/>
          <p:nvPr/>
        </p:nvSpPr>
        <p:spPr>
          <a:xfrm>
            <a:off x="4023359" y="4635405"/>
            <a:ext cx="1767840" cy="30777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TextBox 54">
            <a:extLst>
              <a:ext uri="{FF2B5EF4-FFF2-40B4-BE49-F238E27FC236}">
                <a16:creationId xmlns:a16="http://schemas.microsoft.com/office/drawing/2014/main" id="{3909111F-4387-0432-149F-F448D46B3F2D}"/>
              </a:ext>
            </a:extLst>
          </p:cNvPr>
          <p:cNvSpPr txBox="1"/>
          <p:nvPr/>
        </p:nvSpPr>
        <p:spPr>
          <a:xfrm>
            <a:off x="4338319" y="4635404"/>
            <a:ext cx="1097280" cy="307778"/>
          </a:xfrm>
          <a:prstGeom prst="rect">
            <a:avLst/>
          </a:prstGeom>
          <a:noFill/>
        </p:spPr>
        <p:txBody>
          <a:bodyPr wrap="square">
            <a:spAutoFit/>
          </a:bodyPr>
          <a:lstStyle/>
          <a:p>
            <a:pPr algn="ctr"/>
            <a:r>
              <a:rPr lang="en-GB" altLang="en-US" sz="1400" dirty="0">
                <a:solidFill>
                  <a:schemeClr val="bg1"/>
                </a:solidFill>
                <a:latin typeface="Arial "/>
              </a:rPr>
              <a:t>Press</a:t>
            </a:r>
          </a:p>
        </p:txBody>
      </p:sp>
      <p:sp>
        <p:nvSpPr>
          <p:cNvPr id="2" name="Slide Number Placeholder 5">
            <a:extLst>
              <a:ext uri="{FF2B5EF4-FFF2-40B4-BE49-F238E27FC236}">
                <a16:creationId xmlns:a16="http://schemas.microsoft.com/office/drawing/2014/main" id="{683529E6-E265-2290-95E6-BF0BA390320F}"/>
              </a:ext>
            </a:extLst>
          </p:cNvPr>
          <p:cNvSpPr>
            <a:spLocks noGrp="1"/>
          </p:cNvSpPr>
          <p:nvPr>
            <p:ph type="sldNum" sz="quarter" idx="12"/>
          </p:nvPr>
        </p:nvSpPr>
        <p:spPr>
          <a:xfrm>
            <a:off x="11600872" y="6356350"/>
            <a:ext cx="302779" cy="365125"/>
          </a:xfrm>
        </p:spPr>
        <p:txBody>
          <a:bodyPr/>
          <a:lstStyle/>
          <a:p>
            <a:fld id="{7DC13559-D27C-4E5A-A67E-3D201CAB4492}" type="slidenum">
              <a:rPr lang="en-US" sz="1400" b="1" smtClean="0">
                <a:solidFill>
                  <a:schemeClr val="bg1"/>
                </a:solidFill>
                <a:latin typeface="Arial" panose="020B0604020202020204" pitchFamily="34" charset="0"/>
                <a:cs typeface="Arial" panose="020B0604020202020204" pitchFamily="34" charset="0"/>
              </a:rPr>
              <a:t>6</a:t>
            </a:fld>
            <a:endParaRPr lang="en-US" sz="1400" b="1" dirty="0">
              <a:solidFill>
                <a:schemeClr val="bg1"/>
              </a:solidFill>
              <a:latin typeface="Arial" panose="020B0604020202020204" pitchFamily="34" charset="0"/>
              <a:cs typeface="Arial" panose="020B0604020202020204" pitchFamily="34" charset="0"/>
            </a:endParaRPr>
          </a:p>
        </p:txBody>
      </p:sp>
      <p:cxnSp>
        <p:nvCxnSpPr>
          <p:cNvPr id="3" name="Straight Arrow Connector 2">
            <a:extLst>
              <a:ext uri="{FF2B5EF4-FFF2-40B4-BE49-F238E27FC236}">
                <a16:creationId xmlns:a16="http://schemas.microsoft.com/office/drawing/2014/main" id="{FDF989B8-4249-5A78-A55B-2E545C9EFF6E}"/>
              </a:ext>
            </a:extLst>
          </p:cNvPr>
          <p:cNvCxnSpPr/>
          <p:nvPr/>
        </p:nvCxnSpPr>
        <p:spPr>
          <a:xfrm>
            <a:off x="9534085" y="3810275"/>
            <a:ext cx="0" cy="360977"/>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0C3EB219-52F1-5CA6-C418-93738181D071}"/>
              </a:ext>
            </a:extLst>
          </p:cNvPr>
          <p:cNvCxnSpPr>
            <a:stCxn id="7" idx="2"/>
          </p:cNvCxnSpPr>
          <p:nvPr/>
        </p:nvCxnSpPr>
        <p:spPr>
          <a:xfrm>
            <a:off x="6096000" y="2489200"/>
            <a:ext cx="0" cy="43688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Holder 5">
            <a:extLst>
              <a:ext uri="{FF2B5EF4-FFF2-40B4-BE49-F238E27FC236}">
                <a16:creationId xmlns:a16="http://schemas.microsoft.com/office/drawing/2014/main" id="{69176951-DB2A-6B60-A204-72A52EE2AE67}"/>
              </a:ext>
            </a:extLst>
          </p:cNvPr>
          <p:cNvSpPr txBox="1">
            <a:spLocks/>
          </p:cNvSpPr>
          <p:nvPr/>
        </p:nvSpPr>
        <p:spPr>
          <a:xfrm>
            <a:off x="455421" y="6457374"/>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bg1"/>
                </a:solidFill>
                <a:effectLst/>
                <a:latin typeface="Arial" panose="020B0604020202020204" pitchFamily="34" charset="0"/>
                <a:ea typeface="Calibri" panose="020F0502020204030204" pitchFamily="34" charset="0"/>
                <a:cs typeface="Arial" panose="020B0604020202020204" pitchFamily="34" charset="0"/>
              </a:rPr>
              <a:t>© 100-Day Advisors    MandAPlaybook.com</a:t>
            </a:r>
            <a:endParaRPr lang="en-US" sz="1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9281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134A0D-D08E-AE2A-9136-E832CAED01B9}"/>
              </a:ext>
            </a:extLst>
          </p:cNvPr>
          <p:cNvSpPr/>
          <p:nvPr/>
        </p:nvSpPr>
        <p:spPr>
          <a:xfrm>
            <a:off x="20089" y="0"/>
            <a:ext cx="12192000" cy="6858000"/>
          </a:xfrm>
          <a:prstGeom prst="rect">
            <a:avLst/>
          </a:prstGeom>
          <a:solidFill>
            <a:srgbClr val="0C7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B17D8FE0-338D-FC9B-DAD4-7C971F3F122D}"/>
              </a:ext>
            </a:extLst>
          </p:cNvPr>
          <p:cNvSpPr txBox="1"/>
          <p:nvPr/>
        </p:nvSpPr>
        <p:spPr>
          <a:xfrm>
            <a:off x="487680" y="535392"/>
            <a:ext cx="4947920" cy="1077218"/>
          </a:xfrm>
          <a:prstGeom prst="rect">
            <a:avLst/>
          </a:prstGeom>
          <a:noFill/>
        </p:spPr>
        <p:txBody>
          <a:bodyPr wrap="square">
            <a:spAutoFit/>
          </a:bodyPr>
          <a:lstStyle/>
          <a:p>
            <a:r>
              <a:rPr lang="en-US" altLang="en-US" sz="3200" dirty="0">
                <a:solidFill>
                  <a:schemeClr val="bg1"/>
                </a:solidFill>
                <a:latin typeface="Arial Black" panose="020B0A04020102020204" pitchFamily="34" charset="0"/>
                <a:cs typeface="Arial" panose="020B0604020202020204" pitchFamily="34" charset="0"/>
              </a:rPr>
              <a:t>Distribution Process – AP </a:t>
            </a:r>
            <a:r>
              <a:rPr lang="en-US" altLang="en-US" sz="1400" dirty="0">
                <a:solidFill>
                  <a:schemeClr val="bg1"/>
                </a:solidFill>
                <a:latin typeface="Arial "/>
                <a:cs typeface="Arial" panose="020B0604020202020204" pitchFamily="34" charset="0"/>
              </a:rPr>
              <a:t>(after transition period)</a:t>
            </a:r>
            <a:endParaRPr lang="en-US" altLang="en-US" sz="3200" dirty="0">
              <a:solidFill>
                <a:schemeClr val="bg1"/>
              </a:solidFill>
              <a:latin typeface="Arial "/>
              <a:cs typeface="Arial" panose="020B0604020202020204" pitchFamily="34" charset="0"/>
            </a:endParaRPr>
          </a:p>
        </p:txBody>
      </p:sp>
      <p:sp>
        <p:nvSpPr>
          <p:cNvPr id="7" name="Rectangle 6">
            <a:extLst>
              <a:ext uri="{FF2B5EF4-FFF2-40B4-BE49-F238E27FC236}">
                <a16:creationId xmlns:a16="http://schemas.microsoft.com/office/drawing/2014/main" id="{2E6414C9-C125-7E9E-0612-B60DD386756E}"/>
              </a:ext>
            </a:extLst>
          </p:cNvPr>
          <p:cNvSpPr/>
          <p:nvPr/>
        </p:nvSpPr>
        <p:spPr>
          <a:xfrm>
            <a:off x="5455920" y="1463040"/>
            <a:ext cx="2438400" cy="69088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CA3D2562-3524-A24D-9308-1F37BF0401E8}"/>
              </a:ext>
            </a:extLst>
          </p:cNvPr>
          <p:cNvSpPr txBox="1"/>
          <p:nvPr/>
        </p:nvSpPr>
        <p:spPr>
          <a:xfrm>
            <a:off x="5567680" y="1551112"/>
            <a:ext cx="2214880" cy="523220"/>
          </a:xfrm>
          <a:prstGeom prst="rect">
            <a:avLst/>
          </a:prstGeom>
          <a:noFill/>
        </p:spPr>
        <p:txBody>
          <a:bodyPr wrap="square">
            <a:spAutoFit/>
          </a:bodyPr>
          <a:lstStyle/>
          <a:p>
            <a:pPr algn="ctr"/>
            <a:r>
              <a:rPr lang="en-GB" altLang="en-US" sz="1400" dirty="0">
                <a:solidFill>
                  <a:schemeClr val="bg1"/>
                </a:solidFill>
                <a:latin typeface="Arial "/>
              </a:rPr>
              <a:t>Mgr. Internal Communication</a:t>
            </a:r>
          </a:p>
        </p:txBody>
      </p:sp>
      <p:sp>
        <p:nvSpPr>
          <p:cNvPr id="10" name="Rectangle 9">
            <a:extLst>
              <a:ext uri="{FF2B5EF4-FFF2-40B4-BE49-F238E27FC236}">
                <a16:creationId xmlns:a16="http://schemas.microsoft.com/office/drawing/2014/main" id="{FACAB199-1F6B-1A39-BB40-2B8C8224AA58}"/>
              </a:ext>
            </a:extLst>
          </p:cNvPr>
          <p:cNvSpPr/>
          <p:nvPr/>
        </p:nvSpPr>
        <p:spPr>
          <a:xfrm>
            <a:off x="1899914" y="2951777"/>
            <a:ext cx="1767840" cy="52321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D1C95C74-61A2-CD71-6D2D-3DE12DDCAAA7}"/>
              </a:ext>
            </a:extLst>
          </p:cNvPr>
          <p:cNvSpPr txBox="1"/>
          <p:nvPr/>
        </p:nvSpPr>
        <p:spPr>
          <a:xfrm>
            <a:off x="2211487" y="2951777"/>
            <a:ext cx="1112521" cy="523220"/>
          </a:xfrm>
          <a:prstGeom prst="rect">
            <a:avLst/>
          </a:prstGeom>
          <a:noFill/>
        </p:spPr>
        <p:txBody>
          <a:bodyPr wrap="square">
            <a:spAutoFit/>
          </a:bodyPr>
          <a:lstStyle/>
          <a:p>
            <a:pPr algn="ctr"/>
            <a:r>
              <a:rPr lang="en-GB" altLang="en-US" sz="1400" dirty="0">
                <a:solidFill>
                  <a:schemeClr val="bg1"/>
                </a:solidFill>
                <a:latin typeface="Arial "/>
              </a:rPr>
              <a:t>Acquirer China </a:t>
            </a:r>
          </a:p>
        </p:txBody>
      </p:sp>
      <p:sp>
        <p:nvSpPr>
          <p:cNvPr id="12" name="Rectangle 11">
            <a:extLst>
              <a:ext uri="{FF2B5EF4-FFF2-40B4-BE49-F238E27FC236}">
                <a16:creationId xmlns:a16="http://schemas.microsoft.com/office/drawing/2014/main" id="{779933F1-0832-D2D0-A663-C0E52BABD7A4}"/>
              </a:ext>
            </a:extLst>
          </p:cNvPr>
          <p:cNvSpPr/>
          <p:nvPr/>
        </p:nvSpPr>
        <p:spPr>
          <a:xfrm>
            <a:off x="4531353" y="2951777"/>
            <a:ext cx="4126495" cy="52321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4092E5B4-8103-CB5F-0A37-A6A1944062A4}"/>
              </a:ext>
            </a:extLst>
          </p:cNvPr>
          <p:cNvSpPr txBox="1"/>
          <p:nvPr/>
        </p:nvSpPr>
        <p:spPr>
          <a:xfrm>
            <a:off x="4866633" y="3062609"/>
            <a:ext cx="3437519" cy="307777"/>
          </a:xfrm>
          <a:prstGeom prst="rect">
            <a:avLst/>
          </a:prstGeom>
          <a:noFill/>
        </p:spPr>
        <p:txBody>
          <a:bodyPr wrap="square">
            <a:spAutoFit/>
          </a:bodyPr>
          <a:lstStyle/>
          <a:p>
            <a:pPr algn="ctr"/>
            <a:r>
              <a:rPr lang="en-GB" altLang="en-US" sz="1400" dirty="0">
                <a:solidFill>
                  <a:schemeClr val="bg1"/>
                </a:solidFill>
                <a:latin typeface="Arial "/>
              </a:rPr>
              <a:t>Acquirer China</a:t>
            </a:r>
          </a:p>
        </p:txBody>
      </p:sp>
      <p:sp>
        <p:nvSpPr>
          <p:cNvPr id="14" name="Rectangle 13">
            <a:extLst>
              <a:ext uri="{FF2B5EF4-FFF2-40B4-BE49-F238E27FC236}">
                <a16:creationId xmlns:a16="http://schemas.microsoft.com/office/drawing/2014/main" id="{6EF45E03-CA87-0435-4452-ABFC41900FCF}"/>
              </a:ext>
            </a:extLst>
          </p:cNvPr>
          <p:cNvSpPr/>
          <p:nvPr/>
        </p:nvSpPr>
        <p:spPr>
          <a:xfrm>
            <a:off x="9064714" y="2951777"/>
            <a:ext cx="1767840" cy="52321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6B2FAD5F-128B-DA99-CF07-0C44D0B17241}"/>
              </a:ext>
            </a:extLst>
          </p:cNvPr>
          <p:cNvSpPr txBox="1"/>
          <p:nvPr/>
        </p:nvSpPr>
        <p:spPr>
          <a:xfrm>
            <a:off x="9363973" y="2951777"/>
            <a:ext cx="1061720" cy="523220"/>
          </a:xfrm>
          <a:prstGeom prst="rect">
            <a:avLst/>
          </a:prstGeom>
          <a:noFill/>
        </p:spPr>
        <p:txBody>
          <a:bodyPr wrap="square">
            <a:spAutoFit/>
          </a:bodyPr>
          <a:lstStyle/>
          <a:p>
            <a:pPr algn="ctr"/>
            <a:r>
              <a:rPr lang="en-GB" altLang="en-US" sz="1400" dirty="0">
                <a:solidFill>
                  <a:schemeClr val="bg1"/>
                </a:solidFill>
                <a:latin typeface="Arial "/>
              </a:rPr>
              <a:t>Asia Pacific </a:t>
            </a:r>
          </a:p>
        </p:txBody>
      </p:sp>
      <p:cxnSp>
        <p:nvCxnSpPr>
          <p:cNvPr id="21" name="Straight Connector 20">
            <a:extLst>
              <a:ext uri="{FF2B5EF4-FFF2-40B4-BE49-F238E27FC236}">
                <a16:creationId xmlns:a16="http://schemas.microsoft.com/office/drawing/2014/main" id="{F970BB26-8B38-A766-9E52-8D74FD2C6691}"/>
              </a:ext>
            </a:extLst>
          </p:cNvPr>
          <p:cNvCxnSpPr>
            <a:cxnSpLocks/>
          </p:cNvCxnSpPr>
          <p:nvPr/>
        </p:nvCxnSpPr>
        <p:spPr>
          <a:xfrm>
            <a:off x="2763514" y="2590800"/>
            <a:ext cx="71292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0F42C752-10E3-FA39-51AD-977BF1A04028}"/>
              </a:ext>
            </a:extLst>
          </p:cNvPr>
          <p:cNvCxnSpPr/>
          <p:nvPr/>
        </p:nvCxnSpPr>
        <p:spPr>
          <a:xfrm>
            <a:off x="2763514" y="2590800"/>
            <a:ext cx="0" cy="360977"/>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8438EAF4-ED18-07E7-0700-DFC638947FCC}"/>
              </a:ext>
            </a:extLst>
          </p:cNvPr>
          <p:cNvCxnSpPr/>
          <p:nvPr/>
        </p:nvCxnSpPr>
        <p:spPr>
          <a:xfrm>
            <a:off x="5384794" y="2590800"/>
            <a:ext cx="0" cy="360977"/>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FE79EC5E-0749-FD3D-4185-70C376440263}"/>
              </a:ext>
            </a:extLst>
          </p:cNvPr>
          <p:cNvCxnSpPr/>
          <p:nvPr/>
        </p:nvCxnSpPr>
        <p:spPr>
          <a:xfrm>
            <a:off x="9892754" y="2590800"/>
            <a:ext cx="0" cy="360977"/>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77EFE6FA-76A3-3689-54D7-C22536D5091E}"/>
              </a:ext>
            </a:extLst>
          </p:cNvPr>
          <p:cNvSpPr/>
          <p:nvPr/>
        </p:nvSpPr>
        <p:spPr>
          <a:xfrm>
            <a:off x="4531353" y="3835973"/>
            <a:ext cx="1767840" cy="30777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DB956169-9F40-C16E-1876-99322852E573}"/>
              </a:ext>
            </a:extLst>
          </p:cNvPr>
          <p:cNvSpPr txBox="1"/>
          <p:nvPr/>
        </p:nvSpPr>
        <p:spPr>
          <a:xfrm>
            <a:off x="4846313" y="3835972"/>
            <a:ext cx="1097280" cy="307778"/>
          </a:xfrm>
          <a:prstGeom prst="rect">
            <a:avLst/>
          </a:prstGeom>
          <a:noFill/>
        </p:spPr>
        <p:txBody>
          <a:bodyPr wrap="square">
            <a:spAutoFit/>
          </a:bodyPr>
          <a:lstStyle/>
          <a:p>
            <a:pPr algn="ctr"/>
            <a:r>
              <a:rPr lang="en-GB" altLang="en-US" sz="1400" dirty="0">
                <a:solidFill>
                  <a:schemeClr val="bg1"/>
                </a:solidFill>
                <a:latin typeface="Arial "/>
              </a:rPr>
              <a:t>HR</a:t>
            </a:r>
          </a:p>
        </p:txBody>
      </p:sp>
      <p:sp>
        <p:nvSpPr>
          <p:cNvPr id="35" name="Rectangle 34">
            <a:extLst>
              <a:ext uri="{FF2B5EF4-FFF2-40B4-BE49-F238E27FC236}">
                <a16:creationId xmlns:a16="http://schemas.microsoft.com/office/drawing/2014/main" id="{65257032-05D8-AE16-5E79-A200B9DEA4EB}"/>
              </a:ext>
            </a:extLst>
          </p:cNvPr>
          <p:cNvSpPr/>
          <p:nvPr/>
        </p:nvSpPr>
        <p:spPr>
          <a:xfrm>
            <a:off x="6891920" y="3835973"/>
            <a:ext cx="1767840" cy="30777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TextBox 35">
            <a:extLst>
              <a:ext uri="{FF2B5EF4-FFF2-40B4-BE49-F238E27FC236}">
                <a16:creationId xmlns:a16="http://schemas.microsoft.com/office/drawing/2014/main" id="{708DA45D-F3CC-CAEF-91EB-2666E001F377}"/>
              </a:ext>
            </a:extLst>
          </p:cNvPr>
          <p:cNvSpPr txBox="1"/>
          <p:nvPr/>
        </p:nvSpPr>
        <p:spPr>
          <a:xfrm>
            <a:off x="7030160" y="3835972"/>
            <a:ext cx="1451333" cy="307777"/>
          </a:xfrm>
          <a:prstGeom prst="rect">
            <a:avLst/>
          </a:prstGeom>
          <a:noFill/>
        </p:spPr>
        <p:txBody>
          <a:bodyPr wrap="square">
            <a:spAutoFit/>
          </a:bodyPr>
          <a:lstStyle/>
          <a:p>
            <a:pPr algn="ctr"/>
            <a:r>
              <a:rPr lang="en-GB" altLang="en-US" sz="1400" dirty="0">
                <a:solidFill>
                  <a:schemeClr val="bg1"/>
                </a:solidFill>
                <a:latin typeface="Arial "/>
              </a:rPr>
              <a:t>Mktg &amp; Sales </a:t>
            </a:r>
          </a:p>
        </p:txBody>
      </p:sp>
      <p:sp>
        <p:nvSpPr>
          <p:cNvPr id="51" name="Rectangle 50">
            <a:extLst>
              <a:ext uri="{FF2B5EF4-FFF2-40B4-BE49-F238E27FC236}">
                <a16:creationId xmlns:a16="http://schemas.microsoft.com/office/drawing/2014/main" id="{C35E9ED6-A5AF-FCC1-4A02-EDB682FE4A24}"/>
              </a:ext>
            </a:extLst>
          </p:cNvPr>
          <p:cNvSpPr/>
          <p:nvPr/>
        </p:nvSpPr>
        <p:spPr>
          <a:xfrm>
            <a:off x="1899914" y="4068646"/>
            <a:ext cx="1767840" cy="30777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TextBox 51">
            <a:extLst>
              <a:ext uri="{FF2B5EF4-FFF2-40B4-BE49-F238E27FC236}">
                <a16:creationId xmlns:a16="http://schemas.microsoft.com/office/drawing/2014/main" id="{5CC3181D-B4FA-DB9B-E70F-EC6DB594893C}"/>
              </a:ext>
            </a:extLst>
          </p:cNvPr>
          <p:cNvSpPr txBox="1"/>
          <p:nvPr/>
        </p:nvSpPr>
        <p:spPr>
          <a:xfrm>
            <a:off x="2214874" y="4068645"/>
            <a:ext cx="1097280" cy="307778"/>
          </a:xfrm>
          <a:prstGeom prst="rect">
            <a:avLst/>
          </a:prstGeom>
          <a:noFill/>
        </p:spPr>
        <p:txBody>
          <a:bodyPr wrap="square">
            <a:spAutoFit/>
          </a:bodyPr>
          <a:lstStyle/>
          <a:p>
            <a:pPr algn="ctr"/>
            <a:r>
              <a:rPr lang="en-GB" altLang="en-US" sz="1400" dirty="0">
                <a:solidFill>
                  <a:schemeClr val="bg1"/>
                </a:solidFill>
                <a:latin typeface="Arial "/>
              </a:rPr>
              <a:t>Managers</a:t>
            </a:r>
          </a:p>
        </p:txBody>
      </p:sp>
      <p:cxnSp>
        <p:nvCxnSpPr>
          <p:cNvPr id="53" name="Straight Arrow Connector 52">
            <a:extLst>
              <a:ext uri="{FF2B5EF4-FFF2-40B4-BE49-F238E27FC236}">
                <a16:creationId xmlns:a16="http://schemas.microsoft.com/office/drawing/2014/main" id="{03DCE8F2-15AF-5276-6AAE-610A3867317B}"/>
              </a:ext>
            </a:extLst>
          </p:cNvPr>
          <p:cNvCxnSpPr>
            <a:cxnSpLocks/>
          </p:cNvCxnSpPr>
          <p:nvPr/>
        </p:nvCxnSpPr>
        <p:spPr>
          <a:xfrm>
            <a:off x="2763514" y="3474995"/>
            <a:ext cx="0" cy="59365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732A0276-32A1-D993-3820-8E2D1BDE99C8}"/>
              </a:ext>
            </a:extLst>
          </p:cNvPr>
          <p:cNvCxnSpPr/>
          <p:nvPr/>
        </p:nvCxnSpPr>
        <p:spPr>
          <a:xfrm>
            <a:off x="5394953" y="4143749"/>
            <a:ext cx="0" cy="360977"/>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E85D950C-A6C7-EADA-EAC6-FF287EBAD974}"/>
              </a:ext>
            </a:extLst>
          </p:cNvPr>
          <p:cNvSpPr/>
          <p:nvPr/>
        </p:nvSpPr>
        <p:spPr>
          <a:xfrm>
            <a:off x="1899914" y="4482413"/>
            <a:ext cx="1767840" cy="30777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4CB5B682-C4E5-4C10-0247-A5272B07D1D2}"/>
              </a:ext>
            </a:extLst>
          </p:cNvPr>
          <p:cNvSpPr txBox="1"/>
          <p:nvPr/>
        </p:nvSpPr>
        <p:spPr>
          <a:xfrm>
            <a:off x="2214874" y="4482412"/>
            <a:ext cx="1097280" cy="307778"/>
          </a:xfrm>
          <a:prstGeom prst="rect">
            <a:avLst/>
          </a:prstGeom>
          <a:noFill/>
        </p:spPr>
        <p:txBody>
          <a:bodyPr wrap="square">
            <a:spAutoFit/>
          </a:bodyPr>
          <a:lstStyle/>
          <a:p>
            <a:pPr algn="ctr"/>
            <a:r>
              <a:rPr lang="en-GB" altLang="en-US" sz="1400" dirty="0">
                <a:solidFill>
                  <a:schemeClr val="bg1"/>
                </a:solidFill>
                <a:latin typeface="Arial "/>
              </a:rPr>
              <a:t>Employees</a:t>
            </a:r>
          </a:p>
        </p:txBody>
      </p:sp>
      <p:sp>
        <p:nvSpPr>
          <p:cNvPr id="28" name="Rectangle 27">
            <a:extLst>
              <a:ext uri="{FF2B5EF4-FFF2-40B4-BE49-F238E27FC236}">
                <a16:creationId xmlns:a16="http://schemas.microsoft.com/office/drawing/2014/main" id="{066C31E4-557D-3093-5E74-E0A1AAFD1E82}"/>
              </a:ext>
            </a:extLst>
          </p:cNvPr>
          <p:cNvSpPr/>
          <p:nvPr/>
        </p:nvSpPr>
        <p:spPr>
          <a:xfrm>
            <a:off x="1899914" y="4896179"/>
            <a:ext cx="1767840" cy="30777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Box 37">
            <a:extLst>
              <a:ext uri="{FF2B5EF4-FFF2-40B4-BE49-F238E27FC236}">
                <a16:creationId xmlns:a16="http://schemas.microsoft.com/office/drawing/2014/main" id="{BDC788CE-BB9C-F5ED-7310-526B49593D66}"/>
              </a:ext>
            </a:extLst>
          </p:cNvPr>
          <p:cNvSpPr txBox="1"/>
          <p:nvPr/>
        </p:nvSpPr>
        <p:spPr>
          <a:xfrm>
            <a:off x="2214874" y="4896178"/>
            <a:ext cx="1097280" cy="307778"/>
          </a:xfrm>
          <a:prstGeom prst="rect">
            <a:avLst/>
          </a:prstGeom>
          <a:noFill/>
        </p:spPr>
        <p:txBody>
          <a:bodyPr wrap="square">
            <a:spAutoFit/>
          </a:bodyPr>
          <a:lstStyle/>
          <a:p>
            <a:pPr algn="ctr"/>
            <a:r>
              <a:rPr lang="en-GB" altLang="en-US" sz="1400" dirty="0">
                <a:solidFill>
                  <a:schemeClr val="bg1"/>
                </a:solidFill>
                <a:latin typeface="Arial "/>
              </a:rPr>
              <a:t>Suppliers</a:t>
            </a:r>
          </a:p>
        </p:txBody>
      </p:sp>
      <p:sp>
        <p:nvSpPr>
          <p:cNvPr id="40" name="Rectangle 39">
            <a:extLst>
              <a:ext uri="{FF2B5EF4-FFF2-40B4-BE49-F238E27FC236}">
                <a16:creationId xmlns:a16="http://schemas.microsoft.com/office/drawing/2014/main" id="{B208A9B9-61D9-756F-16BC-7E791EA6A476}"/>
              </a:ext>
            </a:extLst>
          </p:cNvPr>
          <p:cNvSpPr/>
          <p:nvPr/>
        </p:nvSpPr>
        <p:spPr>
          <a:xfrm>
            <a:off x="1899914" y="5310111"/>
            <a:ext cx="1767840" cy="30777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Box 40">
            <a:extLst>
              <a:ext uri="{FF2B5EF4-FFF2-40B4-BE49-F238E27FC236}">
                <a16:creationId xmlns:a16="http://schemas.microsoft.com/office/drawing/2014/main" id="{56B6ACFC-7B89-CEAA-D15B-6B8B16ED0F18}"/>
              </a:ext>
            </a:extLst>
          </p:cNvPr>
          <p:cNvSpPr txBox="1"/>
          <p:nvPr/>
        </p:nvSpPr>
        <p:spPr>
          <a:xfrm>
            <a:off x="2214874" y="5310110"/>
            <a:ext cx="1097280" cy="307778"/>
          </a:xfrm>
          <a:prstGeom prst="rect">
            <a:avLst/>
          </a:prstGeom>
          <a:noFill/>
        </p:spPr>
        <p:txBody>
          <a:bodyPr wrap="square">
            <a:spAutoFit/>
          </a:bodyPr>
          <a:lstStyle/>
          <a:p>
            <a:pPr algn="ctr"/>
            <a:r>
              <a:rPr lang="en-GB" altLang="en-US" sz="1400" dirty="0">
                <a:solidFill>
                  <a:schemeClr val="bg1"/>
                </a:solidFill>
                <a:latin typeface="Arial "/>
              </a:rPr>
              <a:t>Customers</a:t>
            </a:r>
          </a:p>
        </p:txBody>
      </p:sp>
      <p:sp>
        <p:nvSpPr>
          <p:cNvPr id="46" name="Rectangle 45">
            <a:extLst>
              <a:ext uri="{FF2B5EF4-FFF2-40B4-BE49-F238E27FC236}">
                <a16:creationId xmlns:a16="http://schemas.microsoft.com/office/drawing/2014/main" id="{D112BE56-BF4B-9A0E-A264-41464BFF5432}"/>
              </a:ext>
            </a:extLst>
          </p:cNvPr>
          <p:cNvSpPr/>
          <p:nvPr/>
        </p:nvSpPr>
        <p:spPr>
          <a:xfrm>
            <a:off x="1899914" y="5714201"/>
            <a:ext cx="1767840" cy="30777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TextBox 46">
            <a:extLst>
              <a:ext uri="{FF2B5EF4-FFF2-40B4-BE49-F238E27FC236}">
                <a16:creationId xmlns:a16="http://schemas.microsoft.com/office/drawing/2014/main" id="{2060A614-4F4A-78C4-8B25-163CE2A17C76}"/>
              </a:ext>
            </a:extLst>
          </p:cNvPr>
          <p:cNvSpPr txBox="1"/>
          <p:nvPr/>
        </p:nvSpPr>
        <p:spPr>
          <a:xfrm>
            <a:off x="2214874" y="5714200"/>
            <a:ext cx="1097280" cy="307778"/>
          </a:xfrm>
          <a:prstGeom prst="rect">
            <a:avLst/>
          </a:prstGeom>
          <a:noFill/>
        </p:spPr>
        <p:txBody>
          <a:bodyPr wrap="square">
            <a:spAutoFit/>
          </a:bodyPr>
          <a:lstStyle/>
          <a:p>
            <a:pPr algn="ctr"/>
            <a:r>
              <a:rPr lang="en-GB" altLang="en-US" sz="1400" dirty="0">
                <a:solidFill>
                  <a:schemeClr val="bg1"/>
                </a:solidFill>
                <a:latin typeface="Arial "/>
              </a:rPr>
              <a:t>Press</a:t>
            </a:r>
          </a:p>
        </p:txBody>
      </p:sp>
      <p:sp>
        <p:nvSpPr>
          <p:cNvPr id="64" name="Rectangle 63">
            <a:extLst>
              <a:ext uri="{FF2B5EF4-FFF2-40B4-BE49-F238E27FC236}">
                <a16:creationId xmlns:a16="http://schemas.microsoft.com/office/drawing/2014/main" id="{311E5870-2AEF-0785-5081-FC5F453270D6}"/>
              </a:ext>
            </a:extLst>
          </p:cNvPr>
          <p:cNvSpPr/>
          <p:nvPr/>
        </p:nvSpPr>
        <p:spPr>
          <a:xfrm>
            <a:off x="4517330" y="4511244"/>
            <a:ext cx="1767840" cy="30777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TextBox 64">
            <a:extLst>
              <a:ext uri="{FF2B5EF4-FFF2-40B4-BE49-F238E27FC236}">
                <a16:creationId xmlns:a16="http://schemas.microsoft.com/office/drawing/2014/main" id="{A793CBCE-C654-DB4E-141A-EAA2906E8C86}"/>
              </a:ext>
            </a:extLst>
          </p:cNvPr>
          <p:cNvSpPr txBox="1"/>
          <p:nvPr/>
        </p:nvSpPr>
        <p:spPr>
          <a:xfrm>
            <a:off x="4832290" y="4511243"/>
            <a:ext cx="1097280" cy="307778"/>
          </a:xfrm>
          <a:prstGeom prst="rect">
            <a:avLst/>
          </a:prstGeom>
          <a:noFill/>
        </p:spPr>
        <p:txBody>
          <a:bodyPr wrap="square">
            <a:spAutoFit/>
          </a:bodyPr>
          <a:lstStyle/>
          <a:p>
            <a:pPr algn="ctr"/>
            <a:r>
              <a:rPr lang="en-GB" altLang="en-US" sz="1400" dirty="0">
                <a:solidFill>
                  <a:schemeClr val="bg1"/>
                </a:solidFill>
                <a:latin typeface="Arial "/>
              </a:rPr>
              <a:t>Managers</a:t>
            </a:r>
          </a:p>
        </p:txBody>
      </p:sp>
      <p:sp>
        <p:nvSpPr>
          <p:cNvPr id="67" name="Rectangle 66">
            <a:extLst>
              <a:ext uri="{FF2B5EF4-FFF2-40B4-BE49-F238E27FC236}">
                <a16:creationId xmlns:a16="http://schemas.microsoft.com/office/drawing/2014/main" id="{DB381278-B87B-2747-0F3D-6D76A300378E}"/>
              </a:ext>
            </a:extLst>
          </p:cNvPr>
          <p:cNvSpPr/>
          <p:nvPr/>
        </p:nvSpPr>
        <p:spPr>
          <a:xfrm>
            <a:off x="4517330" y="4929329"/>
            <a:ext cx="1767840" cy="30777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TextBox 67">
            <a:extLst>
              <a:ext uri="{FF2B5EF4-FFF2-40B4-BE49-F238E27FC236}">
                <a16:creationId xmlns:a16="http://schemas.microsoft.com/office/drawing/2014/main" id="{5D1D634C-49B0-C94A-7F8F-962BBC177965}"/>
              </a:ext>
            </a:extLst>
          </p:cNvPr>
          <p:cNvSpPr txBox="1"/>
          <p:nvPr/>
        </p:nvSpPr>
        <p:spPr>
          <a:xfrm>
            <a:off x="4832290" y="4929328"/>
            <a:ext cx="1097280" cy="307778"/>
          </a:xfrm>
          <a:prstGeom prst="rect">
            <a:avLst/>
          </a:prstGeom>
          <a:noFill/>
        </p:spPr>
        <p:txBody>
          <a:bodyPr wrap="square">
            <a:spAutoFit/>
          </a:bodyPr>
          <a:lstStyle/>
          <a:p>
            <a:pPr algn="ctr"/>
            <a:r>
              <a:rPr lang="en-GB" altLang="en-US" sz="1400" dirty="0">
                <a:solidFill>
                  <a:schemeClr val="bg1"/>
                </a:solidFill>
                <a:latin typeface="Arial "/>
              </a:rPr>
              <a:t>Employees</a:t>
            </a:r>
          </a:p>
        </p:txBody>
      </p:sp>
      <p:sp>
        <p:nvSpPr>
          <p:cNvPr id="79" name="Rectangle 78">
            <a:extLst>
              <a:ext uri="{FF2B5EF4-FFF2-40B4-BE49-F238E27FC236}">
                <a16:creationId xmlns:a16="http://schemas.microsoft.com/office/drawing/2014/main" id="{AB4430AA-8B39-F8EC-1268-370EDF453F9F}"/>
              </a:ext>
            </a:extLst>
          </p:cNvPr>
          <p:cNvSpPr/>
          <p:nvPr/>
        </p:nvSpPr>
        <p:spPr>
          <a:xfrm>
            <a:off x="6891920" y="4502734"/>
            <a:ext cx="1767840" cy="30777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TextBox 79">
            <a:extLst>
              <a:ext uri="{FF2B5EF4-FFF2-40B4-BE49-F238E27FC236}">
                <a16:creationId xmlns:a16="http://schemas.microsoft.com/office/drawing/2014/main" id="{BBBBD534-9D3C-17F4-6340-7C0F4866A66D}"/>
              </a:ext>
            </a:extLst>
          </p:cNvPr>
          <p:cNvSpPr txBox="1"/>
          <p:nvPr/>
        </p:nvSpPr>
        <p:spPr>
          <a:xfrm>
            <a:off x="7206880" y="4502733"/>
            <a:ext cx="1097280" cy="307778"/>
          </a:xfrm>
          <a:prstGeom prst="rect">
            <a:avLst/>
          </a:prstGeom>
          <a:noFill/>
        </p:spPr>
        <p:txBody>
          <a:bodyPr wrap="square">
            <a:spAutoFit/>
          </a:bodyPr>
          <a:lstStyle/>
          <a:p>
            <a:pPr algn="ctr"/>
            <a:r>
              <a:rPr lang="en-GB" altLang="en-US" sz="1400" dirty="0">
                <a:solidFill>
                  <a:schemeClr val="bg1"/>
                </a:solidFill>
                <a:latin typeface="Arial "/>
              </a:rPr>
              <a:t>Suppliers</a:t>
            </a:r>
          </a:p>
        </p:txBody>
      </p:sp>
      <p:sp>
        <p:nvSpPr>
          <p:cNvPr id="82" name="Rectangle 81">
            <a:extLst>
              <a:ext uri="{FF2B5EF4-FFF2-40B4-BE49-F238E27FC236}">
                <a16:creationId xmlns:a16="http://schemas.microsoft.com/office/drawing/2014/main" id="{E1DF2DA9-9D38-D633-D63F-11C180C41E60}"/>
              </a:ext>
            </a:extLst>
          </p:cNvPr>
          <p:cNvSpPr/>
          <p:nvPr/>
        </p:nvSpPr>
        <p:spPr>
          <a:xfrm>
            <a:off x="6891920" y="4913890"/>
            <a:ext cx="1767840" cy="30777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TextBox 82">
            <a:extLst>
              <a:ext uri="{FF2B5EF4-FFF2-40B4-BE49-F238E27FC236}">
                <a16:creationId xmlns:a16="http://schemas.microsoft.com/office/drawing/2014/main" id="{225F455F-707F-477D-211F-00717A6678B4}"/>
              </a:ext>
            </a:extLst>
          </p:cNvPr>
          <p:cNvSpPr txBox="1"/>
          <p:nvPr/>
        </p:nvSpPr>
        <p:spPr>
          <a:xfrm>
            <a:off x="7206880" y="4913889"/>
            <a:ext cx="1097280" cy="307778"/>
          </a:xfrm>
          <a:prstGeom prst="rect">
            <a:avLst/>
          </a:prstGeom>
          <a:noFill/>
        </p:spPr>
        <p:txBody>
          <a:bodyPr wrap="square">
            <a:spAutoFit/>
          </a:bodyPr>
          <a:lstStyle/>
          <a:p>
            <a:pPr algn="ctr"/>
            <a:r>
              <a:rPr lang="en-GB" altLang="en-US" sz="1400" dirty="0">
                <a:solidFill>
                  <a:schemeClr val="bg1"/>
                </a:solidFill>
                <a:latin typeface="Arial "/>
              </a:rPr>
              <a:t>Customers</a:t>
            </a:r>
          </a:p>
        </p:txBody>
      </p:sp>
      <p:sp>
        <p:nvSpPr>
          <p:cNvPr id="85" name="Rectangle 84">
            <a:extLst>
              <a:ext uri="{FF2B5EF4-FFF2-40B4-BE49-F238E27FC236}">
                <a16:creationId xmlns:a16="http://schemas.microsoft.com/office/drawing/2014/main" id="{AF358F44-ECD6-5B99-A525-BBDCC1DF17F1}"/>
              </a:ext>
            </a:extLst>
          </p:cNvPr>
          <p:cNvSpPr/>
          <p:nvPr/>
        </p:nvSpPr>
        <p:spPr>
          <a:xfrm>
            <a:off x="6891920" y="5355849"/>
            <a:ext cx="1767840" cy="30777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TextBox 85">
            <a:extLst>
              <a:ext uri="{FF2B5EF4-FFF2-40B4-BE49-F238E27FC236}">
                <a16:creationId xmlns:a16="http://schemas.microsoft.com/office/drawing/2014/main" id="{E5DA94AD-BB73-B7EC-CEB4-533B61CF9D1B}"/>
              </a:ext>
            </a:extLst>
          </p:cNvPr>
          <p:cNvSpPr txBox="1"/>
          <p:nvPr/>
        </p:nvSpPr>
        <p:spPr>
          <a:xfrm>
            <a:off x="7206880" y="5355848"/>
            <a:ext cx="1097280" cy="307778"/>
          </a:xfrm>
          <a:prstGeom prst="rect">
            <a:avLst/>
          </a:prstGeom>
          <a:noFill/>
        </p:spPr>
        <p:txBody>
          <a:bodyPr wrap="square">
            <a:spAutoFit/>
          </a:bodyPr>
          <a:lstStyle/>
          <a:p>
            <a:pPr algn="ctr"/>
            <a:r>
              <a:rPr lang="en-GB" altLang="en-US" sz="1400" dirty="0">
                <a:solidFill>
                  <a:schemeClr val="bg1"/>
                </a:solidFill>
                <a:latin typeface="Arial "/>
              </a:rPr>
              <a:t>Press</a:t>
            </a:r>
          </a:p>
        </p:txBody>
      </p:sp>
      <p:sp>
        <p:nvSpPr>
          <p:cNvPr id="89" name="Rectangle 88">
            <a:extLst>
              <a:ext uri="{FF2B5EF4-FFF2-40B4-BE49-F238E27FC236}">
                <a16:creationId xmlns:a16="http://schemas.microsoft.com/office/drawing/2014/main" id="{2144A7B2-A2AD-6AE8-63A9-489F96D10968}"/>
              </a:ext>
            </a:extLst>
          </p:cNvPr>
          <p:cNvSpPr/>
          <p:nvPr/>
        </p:nvSpPr>
        <p:spPr>
          <a:xfrm>
            <a:off x="9064714" y="4068646"/>
            <a:ext cx="1767840" cy="30777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TextBox 89">
            <a:extLst>
              <a:ext uri="{FF2B5EF4-FFF2-40B4-BE49-F238E27FC236}">
                <a16:creationId xmlns:a16="http://schemas.microsoft.com/office/drawing/2014/main" id="{E2D6077A-8F88-E0EE-A3D5-5E2249A603B5}"/>
              </a:ext>
            </a:extLst>
          </p:cNvPr>
          <p:cNvSpPr txBox="1"/>
          <p:nvPr/>
        </p:nvSpPr>
        <p:spPr>
          <a:xfrm>
            <a:off x="9379674" y="4068645"/>
            <a:ext cx="1097280" cy="307778"/>
          </a:xfrm>
          <a:prstGeom prst="rect">
            <a:avLst/>
          </a:prstGeom>
          <a:noFill/>
        </p:spPr>
        <p:txBody>
          <a:bodyPr wrap="square">
            <a:spAutoFit/>
          </a:bodyPr>
          <a:lstStyle/>
          <a:p>
            <a:pPr algn="ctr"/>
            <a:r>
              <a:rPr lang="en-GB" altLang="en-US" sz="1400" dirty="0">
                <a:solidFill>
                  <a:schemeClr val="bg1"/>
                </a:solidFill>
                <a:latin typeface="Arial "/>
              </a:rPr>
              <a:t>Managers</a:t>
            </a:r>
          </a:p>
        </p:txBody>
      </p:sp>
      <p:cxnSp>
        <p:nvCxnSpPr>
          <p:cNvPr id="91" name="Straight Arrow Connector 90">
            <a:extLst>
              <a:ext uri="{FF2B5EF4-FFF2-40B4-BE49-F238E27FC236}">
                <a16:creationId xmlns:a16="http://schemas.microsoft.com/office/drawing/2014/main" id="{AD31EF69-8530-CD5D-3052-6241BFAC3142}"/>
              </a:ext>
            </a:extLst>
          </p:cNvPr>
          <p:cNvCxnSpPr>
            <a:cxnSpLocks/>
          </p:cNvCxnSpPr>
          <p:nvPr/>
        </p:nvCxnSpPr>
        <p:spPr>
          <a:xfrm>
            <a:off x="9928314" y="3474995"/>
            <a:ext cx="0" cy="59365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92" name="Rectangle 91">
            <a:extLst>
              <a:ext uri="{FF2B5EF4-FFF2-40B4-BE49-F238E27FC236}">
                <a16:creationId xmlns:a16="http://schemas.microsoft.com/office/drawing/2014/main" id="{696489AD-E1CD-BC58-BFF8-482911A1E515}"/>
              </a:ext>
            </a:extLst>
          </p:cNvPr>
          <p:cNvSpPr/>
          <p:nvPr/>
        </p:nvSpPr>
        <p:spPr>
          <a:xfrm>
            <a:off x="9064714" y="4490721"/>
            <a:ext cx="1767840" cy="30777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TextBox 92">
            <a:extLst>
              <a:ext uri="{FF2B5EF4-FFF2-40B4-BE49-F238E27FC236}">
                <a16:creationId xmlns:a16="http://schemas.microsoft.com/office/drawing/2014/main" id="{D288ADCE-C19A-AC48-D4CF-FC5E1DA7D575}"/>
              </a:ext>
            </a:extLst>
          </p:cNvPr>
          <p:cNvSpPr txBox="1"/>
          <p:nvPr/>
        </p:nvSpPr>
        <p:spPr>
          <a:xfrm>
            <a:off x="9379674" y="4490720"/>
            <a:ext cx="1097280" cy="307778"/>
          </a:xfrm>
          <a:prstGeom prst="rect">
            <a:avLst/>
          </a:prstGeom>
          <a:noFill/>
        </p:spPr>
        <p:txBody>
          <a:bodyPr wrap="square">
            <a:spAutoFit/>
          </a:bodyPr>
          <a:lstStyle/>
          <a:p>
            <a:pPr algn="ctr"/>
            <a:r>
              <a:rPr lang="en-GB" altLang="en-US" sz="1400" dirty="0">
                <a:solidFill>
                  <a:schemeClr val="bg1"/>
                </a:solidFill>
                <a:latin typeface="Arial "/>
              </a:rPr>
              <a:t>Employees</a:t>
            </a:r>
          </a:p>
        </p:txBody>
      </p:sp>
      <p:sp>
        <p:nvSpPr>
          <p:cNvPr id="95" name="Rectangle 94">
            <a:extLst>
              <a:ext uri="{FF2B5EF4-FFF2-40B4-BE49-F238E27FC236}">
                <a16:creationId xmlns:a16="http://schemas.microsoft.com/office/drawing/2014/main" id="{97AAB5BB-3730-E2E4-5773-0E83FD9B5C69}"/>
              </a:ext>
            </a:extLst>
          </p:cNvPr>
          <p:cNvSpPr/>
          <p:nvPr/>
        </p:nvSpPr>
        <p:spPr>
          <a:xfrm>
            <a:off x="9064714" y="4912795"/>
            <a:ext cx="1767840" cy="30777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TextBox 95">
            <a:extLst>
              <a:ext uri="{FF2B5EF4-FFF2-40B4-BE49-F238E27FC236}">
                <a16:creationId xmlns:a16="http://schemas.microsoft.com/office/drawing/2014/main" id="{6BC732CD-75DB-092F-7BD5-53BDC12E4A76}"/>
              </a:ext>
            </a:extLst>
          </p:cNvPr>
          <p:cNvSpPr txBox="1"/>
          <p:nvPr/>
        </p:nvSpPr>
        <p:spPr>
          <a:xfrm>
            <a:off x="9379674" y="4912794"/>
            <a:ext cx="1097280" cy="307778"/>
          </a:xfrm>
          <a:prstGeom prst="rect">
            <a:avLst/>
          </a:prstGeom>
          <a:noFill/>
        </p:spPr>
        <p:txBody>
          <a:bodyPr wrap="square">
            <a:spAutoFit/>
          </a:bodyPr>
          <a:lstStyle/>
          <a:p>
            <a:pPr algn="ctr"/>
            <a:r>
              <a:rPr lang="en-GB" altLang="en-US" sz="1400" dirty="0">
                <a:solidFill>
                  <a:schemeClr val="bg1"/>
                </a:solidFill>
                <a:latin typeface="Arial "/>
              </a:rPr>
              <a:t>Suppliers</a:t>
            </a:r>
          </a:p>
        </p:txBody>
      </p:sp>
      <p:sp>
        <p:nvSpPr>
          <p:cNvPr id="98" name="Rectangle 97">
            <a:extLst>
              <a:ext uri="{FF2B5EF4-FFF2-40B4-BE49-F238E27FC236}">
                <a16:creationId xmlns:a16="http://schemas.microsoft.com/office/drawing/2014/main" id="{792BD667-8B70-A5F3-E44C-700F8A853C5F}"/>
              </a:ext>
            </a:extLst>
          </p:cNvPr>
          <p:cNvSpPr/>
          <p:nvPr/>
        </p:nvSpPr>
        <p:spPr>
          <a:xfrm>
            <a:off x="9064714" y="5354431"/>
            <a:ext cx="1767840" cy="30777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TextBox 98">
            <a:extLst>
              <a:ext uri="{FF2B5EF4-FFF2-40B4-BE49-F238E27FC236}">
                <a16:creationId xmlns:a16="http://schemas.microsoft.com/office/drawing/2014/main" id="{C4E4B592-455D-74E3-B7E6-FA290EAF22A4}"/>
              </a:ext>
            </a:extLst>
          </p:cNvPr>
          <p:cNvSpPr txBox="1"/>
          <p:nvPr/>
        </p:nvSpPr>
        <p:spPr>
          <a:xfrm>
            <a:off x="9379674" y="5354430"/>
            <a:ext cx="1097280" cy="307778"/>
          </a:xfrm>
          <a:prstGeom prst="rect">
            <a:avLst/>
          </a:prstGeom>
          <a:noFill/>
        </p:spPr>
        <p:txBody>
          <a:bodyPr wrap="square">
            <a:spAutoFit/>
          </a:bodyPr>
          <a:lstStyle/>
          <a:p>
            <a:pPr algn="ctr"/>
            <a:r>
              <a:rPr lang="en-GB" altLang="en-US" sz="1400" dirty="0">
                <a:solidFill>
                  <a:schemeClr val="bg1"/>
                </a:solidFill>
                <a:latin typeface="Arial "/>
              </a:rPr>
              <a:t>Customers</a:t>
            </a:r>
          </a:p>
        </p:txBody>
      </p:sp>
      <p:sp>
        <p:nvSpPr>
          <p:cNvPr id="101" name="Rectangle 100">
            <a:extLst>
              <a:ext uri="{FF2B5EF4-FFF2-40B4-BE49-F238E27FC236}">
                <a16:creationId xmlns:a16="http://schemas.microsoft.com/office/drawing/2014/main" id="{DB0B7E44-3CFE-C6C2-F044-CF2D2F3A68B0}"/>
              </a:ext>
            </a:extLst>
          </p:cNvPr>
          <p:cNvSpPr/>
          <p:nvPr/>
        </p:nvSpPr>
        <p:spPr>
          <a:xfrm>
            <a:off x="9064714" y="5765910"/>
            <a:ext cx="1767840" cy="30777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TextBox 101">
            <a:extLst>
              <a:ext uri="{FF2B5EF4-FFF2-40B4-BE49-F238E27FC236}">
                <a16:creationId xmlns:a16="http://schemas.microsoft.com/office/drawing/2014/main" id="{A0711B9E-3650-3853-4D7C-E6BEC1F847B0}"/>
              </a:ext>
            </a:extLst>
          </p:cNvPr>
          <p:cNvSpPr txBox="1"/>
          <p:nvPr/>
        </p:nvSpPr>
        <p:spPr>
          <a:xfrm>
            <a:off x="9379674" y="5765909"/>
            <a:ext cx="1097280" cy="307778"/>
          </a:xfrm>
          <a:prstGeom prst="rect">
            <a:avLst/>
          </a:prstGeom>
          <a:noFill/>
        </p:spPr>
        <p:txBody>
          <a:bodyPr wrap="square">
            <a:spAutoFit/>
          </a:bodyPr>
          <a:lstStyle/>
          <a:p>
            <a:pPr algn="ctr"/>
            <a:r>
              <a:rPr lang="en-GB" altLang="en-US" sz="1400" dirty="0">
                <a:solidFill>
                  <a:schemeClr val="bg1"/>
                </a:solidFill>
                <a:latin typeface="Arial "/>
              </a:rPr>
              <a:t>Press</a:t>
            </a:r>
          </a:p>
        </p:txBody>
      </p:sp>
      <p:sp>
        <p:nvSpPr>
          <p:cNvPr id="107" name="Slide Number Placeholder 5">
            <a:extLst>
              <a:ext uri="{FF2B5EF4-FFF2-40B4-BE49-F238E27FC236}">
                <a16:creationId xmlns:a16="http://schemas.microsoft.com/office/drawing/2014/main" id="{CBF0FB07-F6F2-D237-49F0-6038A8A03271}"/>
              </a:ext>
            </a:extLst>
          </p:cNvPr>
          <p:cNvSpPr>
            <a:spLocks noGrp="1"/>
          </p:cNvSpPr>
          <p:nvPr>
            <p:ph type="sldNum" sz="quarter" idx="12"/>
          </p:nvPr>
        </p:nvSpPr>
        <p:spPr>
          <a:xfrm>
            <a:off x="11600872" y="6356350"/>
            <a:ext cx="302779" cy="365125"/>
          </a:xfrm>
        </p:spPr>
        <p:txBody>
          <a:bodyPr/>
          <a:lstStyle/>
          <a:p>
            <a:fld id="{7DC13559-D27C-4E5A-A67E-3D201CAB4492}" type="slidenum">
              <a:rPr lang="en-US" sz="1400" b="1" smtClean="0">
                <a:solidFill>
                  <a:schemeClr val="bg1"/>
                </a:solidFill>
                <a:latin typeface="Arial" panose="020B0604020202020204" pitchFamily="34" charset="0"/>
                <a:cs typeface="Arial" panose="020B0604020202020204" pitchFamily="34" charset="0"/>
              </a:rPr>
              <a:t>7</a:t>
            </a:fld>
            <a:endParaRPr lang="en-US" sz="1400" b="1" dirty="0">
              <a:solidFill>
                <a:schemeClr val="bg1"/>
              </a:solidFill>
              <a:latin typeface="Arial" panose="020B0604020202020204" pitchFamily="34" charset="0"/>
              <a:cs typeface="Arial" panose="020B0604020202020204" pitchFamily="34" charset="0"/>
            </a:endParaRPr>
          </a:p>
        </p:txBody>
      </p:sp>
      <p:cxnSp>
        <p:nvCxnSpPr>
          <p:cNvPr id="16" name="Straight Arrow Connector 15">
            <a:extLst>
              <a:ext uri="{FF2B5EF4-FFF2-40B4-BE49-F238E27FC236}">
                <a16:creationId xmlns:a16="http://schemas.microsoft.com/office/drawing/2014/main" id="{5C3C1252-797A-EE41-AC85-96C2F5EF55F7}"/>
              </a:ext>
            </a:extLst>
          </p:cNvPr>
          <p:cNvCxnSpPr/>
          <p:nvPr/>
        </p:nvCxnSpPr>
        <p:spPr>
          <a:xfrm>
            <a:off x="5384794" y="3474995"/>
            <a:ext cx="0" cy="360977"/>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A172DDF2-FC97-CB70-0E41-C9AF6FEE354B}"/>
              </a:ext>
            </a:extLst>
          </p:cNvPr>
          <p:cNvCxnSpPr/>
          <p:nvPr/>
        </p:nvCxnSpPr>
        <p:spPr>
          <a:xfrm>
            <a:off x="7755520" y="3474995"/>
            <a:ext cx="0" cy="360977"/>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2B42CC04-D66C-89B1-CC1D-6FD3B492BCB9}"/>
              </a:ext>
            </a:extLst>
          </p:cNvPr>
          <p:cNvCxnSpPr/>
          <p:nvPr/>
        </p:nvCxnSpPr>
        <p:spPr>
          <a:xfrm>
            <a:off x="7755520" y="4143749"/>
            <a:ext cx="0" cy="360977"/>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F04A0CD2-D114-0E70-CE8A-EB37D934A8B1}"/>
              </a:ext>
            </a:extLst>
          </p:cNvPr>
          <p:cNvCxnSpPr>
            <a:cxnSpLocks/>
          </p:cNvCxnSpPr>
          <p:nvPr/>
        </p:nvCxnSpPr>
        <p:spPr>
          <a:xfrm>
            <a:off x="6685274" y="2153920"/>
            <a:ext cx="0" cy="43688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Holder 5">
            <a:extLst>
              <a:ext uri="{FF2B5EF4-FFF2-40B4-BE49-F238E27FC236}">
                <a16:creationId xmlns:a16="http://schemas.microsoft.com/office/drawing/2014/main" id="{5768269C-9F57-6048-8447-3F7331455241}"/>
              </a:ext>
            </a:extLst>
          </p:cNvPr>
          <p:cNvSpPr txBox="1">
            <a:spLocks/>
          </p:cNvSpPr>
          <p:nvPr/>
        </p:nvSpPr>
        <p:spPr>
          <a:xfrm>
            <a:off x="455421" y="6457374"/>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bg1"/>
                </a:solidFill>
                <a:effectLst/>
                <a:latin typeface="Arial" panose="020B0604020202020204" pitchFamily="34" charset="0"/>
                <a:ea typeface="Calibri" panose="020F0502020204030204" pitchFamily="34" charset="0"/>
                <a:cs typeface="Arial" panose="020B0604020202020204" pitchFamily="34" charset="0"/>
              </a:rPr>
              <a:t>© 100-Day Advisors    MandAPlaybook.com</a:t>
            </a:r>
            <a:endParaRPr lang="en-US" sz="1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702482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0606ABB-19D4-C1CA-7004-CF2121DAB71E}"/>
              </a:ext>
            </a:extLst>
          </p:cNvPr>
          <p:cNvSpPr/>
          <p:nvPr/>
        </p:nvSpPr>
        <p:spPr>
          <a:xfrm>
            <a:off x="0" y="0"/>
            <a:ext cx="12192000" cy="6858000"/>
          </a:xfrm>
          <a:prstGeom prst="rect">
            <a:avLst/>
          </a:prstGeom>
          <a:solidFill>
            <a:srgbClr val="0C7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0CCA98A2-EF40-B27C-BC47-0AD2F1384B46}"/>
              </a:ext>
            </a:extLst>
          </p:cNvPr>
          <p:cNvSpPr txBox="1"/>
          <p:nvPr/>
        </p:nvSpPr>
        <p:spPr>
          <a:xfrm>
            <a:off x="5157262" y="2903697"/>
            <a:ext cx="4498802" cy="1377428"/>
          </a:xfrm>
          <a:prstGeom prst="rect">
            <a:avLst/>
          </a:prstGeom>
          <a:noFill/>
        </p:spPr>
        <p:txBody>
          <a:bodyPr wrap="square">
            <a:spAutoFit/>
          </a:bodyPr>
          <a:lstStyle/>
          <a:p>
            <a:pPr marR="0" lvl="0">
              <a:lnSpc>
                <a:spcPct val="107000"/>
              </a:lnSpc>
              <a:spcBef>
                <a:spcPts val="0"/>
              </a:spcBef>
              <a:spcAft>
                <a:spcPts val="0"/>
              </a:spcAft>
            </a:pPr>
            <a:r>
              <a:rPr lang="en-US" sz="14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Translations will be done if the communication is:</a:t>
            </a:r>
          </a:p>
          <a:p>
            <a:pPr marL="342900" marR="0" lvl="0" indent="-342900">
              <a:lnSpc>
                <a:spcPct val="107000"/>
              </a:lnSpc>
              <a:spcBef>
                <a:spcPts val="0"/>
              </a:spcBef>
              <a:spcAft>
                <a:spcPts val="0"/>
              </a:spcAft>
              <a:buFont typeface="Arial" panose="020B0604020202020204" pitchFamily="34" charset="0"/>
              <a:buChar char="•"/>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meant for non-management employees</a:t>
            </a:r>
          </a:p>
          <a:p>
            <a:pPr marL="342900" marR="0" lvl="0" indent="-342900">
              <a:lnSpc>
                <a:spcPct val="107000"/>
              </a:lnSpc>
              <a:spcBef>
                <a:spcPts val="0"/>
              </a:spcBef>
              <a:spcAft>
                <a:spcPts val="0"/>
              </a:spcAft>
              <a:buFont typeface="Arial" panose="020B0604020202020204" pitchFamily="34" charset="0"/>
              <a:buChar char="•"/>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a non-financial press release</a:t>
            </a:r>
          </a:p>
          <a:p>
            <a:pPr marL="342900" marR="0" lvl="0" indent="-342900">
              <a:lnSpc>
                <a:spcPct val="107000"/>
              </a:lnSpc>
              <a:spcBef>
                <a:spcPts val="0"/>
              </a:spcBef>
              <a:spcAft>
                <a:spcPts val="0"/>
              </a:spcAft>
              <a:buFont typeface="Arial" panose="020B0604020202020204" pitchFamily="34" charset="0"/>
              <a:buChar char="•"/>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meant for Acquirer dealers and/or customers</a:t>
            </a:r>
          </a:p>
          <a:p>
            <a:pPr marL="342900" marR="0" lvl="0" indent="-342900">
              <a:lnSpc>
                <a:spcPct val="107000"/>
              </a:lnSpc>
              <a:spcBef>
                <a:spcPts val="0"/>
              </a:spcBef>
              <a:spcAft>
                <a:spcPts val="0"/>
              </a:spcAft>
              <a:buFont typeface="Arial" panose="020B0604020202020204" pitchFamily="34" charset="0"/>
              <a:buChar char="•"/>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an update on transition process, organization announcements, etc. </a:t>
            </a:r>
          </a:p>
        </p:txBody>
      </p:sp>
      <p:sp>
        <p:nvSpPr>
          <p:cNvPr id="11" name="TextBox 10">
            <a:extLst>
              <a:ext uri="{FF2B5EF4-FFF2-40B4-BE49-F238E27FC236}">
                <a16:creationId xmlns:a16="http://schemas.microsoft.com/office/drawing/2014/main" id="{76E2CF7B-9D49-CCD0-091D-D7A4ED4B7221}"/>
              </a:ext>
            </a:extLst>
          </p:cNvPr>
          <p:cNvSpPr txBox="1"/>
          <p:nvPr/>
        </p:nvSpPr>
        <p:spPr>
          <a:xfrm>
            <a:off x="833120" y="2903697"/>
            <a:ext cx="3073862" cy="1458669"/>
          </a:xfrm>
          <a:prstGeom prst="rect">
            <a:avLst/>
          </a:prstGeom>
          <a:noFill/>
        </p:spPr>
        <p:txBody>
          <a:bodyPr wrap="square">
            <a:spAutoFit/>
          </a:bodyPr>
          <a:lstStyle/>
          <a:p>
            <a:pPr marR="0" lvl="0">
              <a:lnSpc>
                <a:spcPct val="107000"/>
              </a:lnSpc>
              <a:spcBef>
                <a:spcPts val="0"/>
              </a:spcBef>
              <a:spcAft>
                <a:spcPts val="0"/>
              </a:spcAft>
            </a:pPr>
            <a:r>
              <a:rPr lang="en-US" sz="14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The communication process assumes that Communications received from Acquirer corporate or Acquirer leadership are approved and finalized (EMEA, AP, Americas)</a:t>
            </a:r>
          </a:p>
        </p:txBody>
      </p:sp>
      <p:sp>
        <p:nvSpPr>
          <p:cNvPr id="12" name="TextBox 11">
            <a:extLst>
              <a:ext uri="{FF2B5EF4-FFF2-40B4-BE49-F238E27FC236}">
                <a16:creationId xmlns:a16="http://schemas.microsoft.com/office/drawing/2014/main" id="{B6767C51-EEE6-CF18-B76B-FA5B01D82BD1}"/>
              </a:ext>
            </a:extLst>
          </p:cNvPr>
          <p:cNvSpPr txBox="1"/>
          <p:nvPr/>
        </p:nvSpPr>
        <p:spPr>
          <a:xfrm>
            <a:off x="431800" y="2827179"/>
            <a:ext cx="470408" cy="369332"/>
          </a:xfrm>
          <a:prstGeom prst="rect">
            <a:avLst/>
          </a:prstGeom>
          <a:noFill/>
        </p:spPr>
        <p:txBody>
          <a:bodyPr wrap="square">
            <a:spAutoFit/>
          </a:bodyPr>
          <a:lstStyle/>
          <a:p>
            <a:r>
              <a:rPr lang="en-US" altLang="en-US" dirty="0">
                <a:solidFill>
                  <a:schemeClr val="bg1"/>
                </a:solidFill>
                <a:latin typeface="Arial Black" panose="020B0A04020102020204" pitchFamily="34" charset="0"/>
                <a:cs typeface="Arial" panose="020B0604020202020204" pitchFamily="34" charset="0"/>
              </a:rPr>
              <a:t>1.</a:t>
            </a:r>
            <a:endParaRPr lang="en-US" altLang="en-US" dirty="0">
              <a:solidFill>
                <a:schemeClr val="bg1"/>
              </a:solidFill>
              <a:latin typeface="Arial "/>
              <a:cs typeface="Arial" panose="020B0604020202020204" pitchFamily="34" charset="0"/>
            </a:endParaRPr>
          </a:p>
        </p:txBody>
      </p:sp>
      <p:sp>
        <p:nvSpPr>
          <p:cNvPr id="13" name="TextBox 12">
            <a:extLst>
              <a:ext uri="{FF2B5EF4-FFF2-40B4-BE49-F238E27FC236}">
                <a16:creationId xmlns:a16="http://schemas.microsoft.com/office/drawing/2014/main" id="{E95D37EE-A3D5-EBB4-DA9B-6D67D373CA5C}"/>
              </a:ext>
            </a:extLst>
          </p:cNvPr>
          <p:cNvSpPr txBox="1"/>
          <p:nvPr/>
        </p:nvSpPr>
        <p:spPr>
          <a:xfrm>
            <a:off x="4755942" y="2819142"/>
            <a:ext cx="470408" cy="369332"/>
          </a:xfrm>
          <a:prstGeom prst="rect">
            <a:avLst/>
          </a:prstGeom>
          <a:noFill/>
        </p:spPr>
        <p:txBody>
          <a:bodyPr wrap="square">
            <a:spAutoFit/>
          </a:bodyPr>
          <a:lstStyle/>
          <a:p>
            <a:r>
              <a:rPr lang="en-US" altLang="en-US" dirty="0">
                <a:solidFill>
                  <a:schemeClr val="bg1"/>
                </a:solidFill>
                <a:latin typeface="Arial Black" panose="020B0A04020102020204" pitchFamily="34" charset="0"/>
                <a:cs typeface="Arial" panose="020B0604020202020204" pitchFamily="34" charset="0"/>
              </a:rPr>
              <a:t>2.</a:t>
            </a:r>
            <a:endParaRPr lang="en-US" altLang="en-US" dirty="0">
              <a:solidFill>
                <a:schemeClr val="bg1"/>
              </a:solidFill>
              <a:latin typeface="Arial "/>
              <a:cs typeface="Arial" panose="020B0604020202020204" pitchFamily="34" charset="0"/>
            </a:endParaRPr>
          </a:p>
        </p:txBody>
      </p:sp>
      <p:sp>
        <p:nvSpPr>
          <p:cNvPr id="16" name="TextBox 15">
            <a:extLst>
              <a:ext uri="{FF2B5EF4-FFF2-40B4-BE49-F238E27FC236}">
                <a16:creationId xmlns:a16="http://schemas.microsoft.com/office/drawing/2014/main" id="{174E51A5-B6AA-B768-6C25-352F1A82ADC2}"/>
              </a:ext>
            </a:extLst>
          </p:cNvPr>
          <p:cNvSpPr txBox="1"/>
          <p:nvPr/>
        </p:nvSpPr>
        <p:spPr>
          <a:xfrm>
            <a:off x="487680" y="1067753"/>
            <a:ext cx="6553200" cy="1077218"/>
          </a:xfrm>
          <a:prstGeom prst="rect">
            <a:avLst/>
          </a:prstGeom>
          <a:noFill/>
        </p:spPr>
        <p:txBody>
          <a:bodyPr wrap="square">
            <a:spAutoFit/>
          </a:bodyPr>
          <a:lstStyle/>
          <a:p>
            <a:r>
              <a:rPr lang="en-US" altLang="en-US" sz="3200" dirty="0">
                <a:solidFill>
                  <a:schemeClr val="bg1"/>
                </a:solidFill>
                <a:latin typeface="Arial Black" panose="020B0A04020102020204" pitchFamily="34" charset="0"/>
                <a:cs typeface="Arial" panose="020B0604020202020204" pitchFamily="34" charset="0"/>
              </a:rPr>
              <a:t>Communication/</a:t>
            </a:r>
          </a:p>
          <a:p>
            <a:r>
              <a:rPr lang="en-US" altLang="en-US" sz="3200" dirty="0">
                <a:solidFill>
                  <a:schemeClr val="bg1"/>
                </a:solidFill>
                <a:latin typeface="Arial Black" panose="020B0A04020102020204" pitchFamily="34" charset="0"/>
                <a:cs typeface="Arial" panose="020B0604020202020204" pitchFamily="34" charset="0"/>
              </a:rPr>
              <a:t>Translation Process</a:t>
            </a:r>
            <a:endParaRPr lang="en-US" altLang="en-US" sz="3200" dirty="0">
              <a:solidFill>
                <a:schemeClr val="bg1"/>
              </a:solidFill>
              <a:latin typeface="Arial "/>
              <a:cs typeface="Arial" panose="020B0604020202020204" pitchFamily="34" charset="0"/>
            </a:endParaRPr>
          </a:p>
        </p:txBody>
      </p:sp>
      <p:sp>
        <p:nvSpPr>
          <p:cNvPr id="18" name="Slide Number Placeholder 5">
            <a:extLst>
              <a:ext uri="{FF2B5EF4-FFF2-40B4-BE49-F238E27FC236}">
                <a16:creationId xmlns:a16="http://schemas.microsoft.com/office/drawing/2014/main" id="{5D294B9F-800A-6D17-5A73-DED957491BF7}"/>
              </a:ext>
            </a:extLst>
          </p:cNvPr>
          <p:cNvSpPr>
            <a:spLocks noGrp="1"/>
          </p:cNvSpPr>
          <p:nvPr>
            <p:ph type="sldNum" sz="quarter" idx="12"/>
          </p:nvPr>
        </p:nvSpPr>
        <p:spPr>
          <a:xfrm>
            <a:off x="11600872" y="6356350"/>
            <a:ext cx="302779" cy="365125"/>
          </a:xfrm>
        </p:spPr>
        <p:txBody>
          <a:bodyPr/>
          <a:lstStyle/>
          <a:p>
            <a:fld id="{7DC13559-D27C-4E5A-A67E-3D201CAB4492}" type="slidenum">
              <a:rPr lang="en-US" sz="1400" b="1" smtClean="0">
                <a:solidFill>
                  <a:schemeClr val="bg1"/>
                </a:solidFill>
                <a:latin typeface="Arial" panose="020B0604020202020204" pitchFamily="34" charset="0"/>
                <a:cs typeface="Arial" panose="020B0604020202020204" pitchFamily="34" charset="0"/>
              </a:rPr>
              <a:t>8</a:t>
            </a:fld>
            <a:endParaRPr lang="en-US" sz="1400" b="1" dirty="0">
              <a:solidFill>
                <a:schemeClr val="bg1"/>
              </a:solidFill>
              <a:latin typeface="Arial" panose="020B0604020202020204" pitchFamily="34" charset="0"/>
              <a:cs typeface="Arial" panose="020B0604020202020204" pitchFamily="34" charset="0"/>
            </a:endParaRPr>
          </a:p>
        </p:txBody>
      </p:sp>
      <p:sp>
        <p:nvSpPr>
          <p:cNvPr id="2" name="Holder 5">
            <a:extLst>
              <a:ext uri="{FF2B5EF4-FFF2-40B4-BE49-F238E27FC236}">
                <a16:creationId xmlns:a16="http://schemas.microsoft.com/office/drawing/2014/main" id="{D980805E-827F-B631-94E0-DA8C119305A9}"/>
              </a:ext>
            </a:extLst>
          </p:cNvPr>
          <p:cNvSpPr txBox="1">
            <a:spLocks/>
          </p:cNvSpPr>
          <p:nvPr/>
        </p:nvSpPr>
        <p:spPr>
          <a:xfrm>
            <a:off x="455421" y="6457374"/>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bg1"/>
                </a:solidFill>
                <a:effectLst/>
                <a:latin typeface="Arial" panose="020B0604020202020204" pitchFamily="34" charset="0"/>
                <a:ea typeface="Calibri" panose="020F0502020204030204" pitchFamily="34" charset="0"/>
                <a:cs typeface="Arial" panose="020B0604020202020204" pitchFamily="34" charset="0"/>
              </a:rPr>
              <a:t>© 100-Day Advisors    MandAPlaybook.com</a:t>
            </a:r>
            <a:endParaRPr lang="en-US" sz="1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87384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E1E41E-4320-10FA-DED3-62547D3EE125}"/>
              </a:ext>
            </a:extLst>
          </p:cNvPr>
          <p:cNvSpPr/>
          <p:nvPr/>
        </p:nvSpPr>
        <p:spPr>
          <a:xfrm>
            <a:off x="0" y="0"/>
            <a:ext cx="12192000" cy="6858000"/>
          </a:xfrm>
          <a:prstGeom prst="rect">
            <a:avLst/>
          </a:prstGeom>
          <a:solidFill>
            <a:srgbClr val="0C7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FE51D597-5720-330D-F3EB-9542FE4448A8}"/>
              </a:ext>
            </a:extLst>
          </p:cNvPr>
          <p:cNvSpPr txBox="1"/>
          <p:nvPr/>
        </p:nvSpPr>
        <p:spPr>
          <a:xfrm>
            <a:off x="487680" y="1067753"/>
            <a:ext cx="6553200" cy="1077218"/>
          </a:xfrm>
          <a:prstGeom prst="rect">
            <a:avLst/>
          </a:prstGeom>
          <a:noFill/>
        </p:spPr>
        <p:txBody>
          <a:bodyPr wrap="square">
            <a:spAutoFit/>
          </a:bodyPr>
          <a:lstStyle/>
          <a:p>
            <a:r>
              <a:rPr lang="en-US" altLang="en-US" sz="3200" dirty="0">
                <a:solidFill>
                  <a:schemeClr val="bg1"/>
                </a:solidFill>
                <a:latin typeface="Arial Black" panose="020B0A04020102020204" pitchFamily="34" charset="0"/>
                <a:cs typeface="Arial" panose="020B0604020202020204" pitchFamily="34" charset="0"/>
              </a:rPr>
              <a:t>Communication/</a:t>
            </a:r>
          </a:p>
          <a:p>
            <a:r>
              <a:rPr lang="en-US" altLang="en-US" sz="3200" dirty="0">
                <a:solidFill>
                  <a:schemeClr val="bg1"/>
                </a:solidFill>
                <a:latin typeface="Arial Black" panose="020B0A04020102020204" pitchFamily="34" charset="0"/>
                <a:cs typeface="Arial" panose="020B0604020202020204" pitchFamily="34" charset="0"/>
              </a:rPr>
              <a:t>Translation Process</a:t>
            </a:r>
            <a:endParaRPr lang="en-US" altLang="en-US" sz="3200" dirty="0">
              <a:solidFill>
                <a:schemeClr val="bg1"/>
              </a:solidFill>
              <a:latin typeface="Arial "/>
              <a:cs typeface="Arial" panose="020B0604020202020204" pitchFamily="34" charset="0"/>
            </a:endParaRPr>
          </a:p>
        </p:txBody>
      </p:sp>
      <p:sp>
        <p:nvSpPr>
          <p:cNvPr id="9" name="TextBox 8">
            <a:extLst>
              <a:ext uri="{FF2B5EF4-FFF2-40B4-BE49-F238E27FC236}">
                <a16:creationId xmlns:a16="http://schemas.microsoft.com/office/drawing/2014/main" id="{0CCA98A2-EF40-B27C-BC47-0AD2F1384B46}"/>
              </a:ext>
            </a:extLst>
          </p:cNvPr>
          <p:cNvSpPr txBox="1"/>
          <p:nvPr/>
        </p:nvSpPr>
        <p:spPr>
          <a:xfrm>
            <a:off x="833120" y="2889682"/>
            <a:ext cx="3545840" cy="3503780"/>
          </a:xfrm>
          <a:prstGeom prst="rect">
            <a:avLst/>
          </a:prstGeom>
          <a:noFill/>
        </p:spPr>
        <p:txBody>
          <a:bodyPr wrap="square">
            <a:spAutoFit/>
          </a:bodyPr>
          <a:lstStyle/>
          <a:p>
            <a:pPr marR="0" lvl="0">
              <a:lnSpc>
                <a:spcPct val="107000"/>
              </a:lnSpc>
              <a:spcBef>
                <a:spcPts val="0"/>
              </a:spcBef>
              <a:spcAft>
                <a:spcPts val="0"/>
              </a:spcAft>
            </a:pPr>
            <a:r>
              <a:rPr lang="en-US" sz="14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Translations will not be done if the communication is:</a:t>
            </a:r>
          </a:p>
          <a:p>
            <a:pPr marL="342900" marR="0" lvl="0" indent="-342900">
              <a:lnSpc>
                <a:spcPct val="107000"/>
              </a:lnSpc>
              <a:spcBef>
                <a:spcPts val="0"/>
              </a:spcBef>
              <a:spcAft>
                <a:spcPts val="0"/>
              </a:spcAft>
              <a:buFont typeface="Arial" panose="020B0604020202020204" pitchFamily="34" charset="0"/>
              <a:buChar char="•"/>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meant for management level employees only</a:t>
            </a:r>
          </a:p>
          <a:p>
            <a:pPr marL="342900" marR="0" lvl="0" indent="-342900">
              <a:lnSpc>
                <a:spcPct val="107000"/>
              </a:lnSpc>
              <a:spcBef>
                <a:spcPts val="0"/>
              </a:spcBef>
              <a:spcAft>
                <a:spcPts val="0"/>
              </a:spcAft>
              <a:buFont typeface="Arial" panose="020B0604020202020204" pitchFamily="34" charset="0"/>
              <a:buChar char="•"/>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of interest to management level employees only</a:t>
            </a:r>
          </a:p>
          <a:p>
            <a:pPr marL="342900" marR="0" lvl="0" indent="-342900">
              <a:lnSpc>
                <a:spcPct val="107000"/>
              </a:lnSpc>
              <a:spcBef>
                <a:spcPts val="0"/>
              </a:spcBef>
              <a:spcAft>
                <a:spcPts val="0"/>
              </a:spcAft>
              <a:buFont typeface="Arial" panose="020B0604020202020204" pitchFamily="34" charset="0"/>
              <a:buChar char="•"/>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a financial press release</a:t>
            </a:r>
          </a:p>
          <a:p>
            <a:pPr marL="342900" marR="0" lvl="0" indent="-342900">
              <a:lnSpc>
                <a:spcPct val="107000"/>
              </a:lnSpc>
              <a:spcBef>
                <a:spcPts val="0"/>
              </a:spcBef>
              <a:spcAft>
                <a:spcPts val="0"/>
              </a:spcAft>
              <a:buFont typeface="Wingdings" panose="05000000000000000000" pitchFamily="2" charset="2"/>
              <a:buChar char="v"/>
            </a:pPr>
            <a:endParaRPr lang="en-US" sz="1300" kern="1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Wingdings" panose="05000000000000000000" pitchFamily="2" charset="2"/>
              <a:buChar char="v"/>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except communications on the quarter results (turnover, margin, operating profit) translated for French employees who have invested in the company mutual funds including Acquirer’s shares.  These are partial translations of the results only.</a:t>
            </a:r>
          </a:p>
          <a:p>
            <a:pPr marL="342900" marR="0" lvl="0" indent="-342900">
              <a:lnSpc>
                <a:spcPct val="107000"/>
              </a:lnSpc>
              <a:spcBef>
                <a:spcPts val="0"/>
              </a:spcBef>
              <a:spcAft>
                <a:spcPts val="0"/>
              </a:spcAft>
              <a:buFont typeface="Arial" panose="020B0604020202020204" pitchFamily="34" charset="0"/>
              <a:buChar char="•"/>
            </a:pPr>
            <a:endParaRPr lang="en-US" sz="11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B6767C51-EEE6-CF18-B76B-FA5B01D82BD1}"/>
              </a:ext>
            </a:extLst>
          </p:cNvPr>
          <p:cNvSpPr txBox="1"/>
          <p:nvPr/>
        </p:nvSpPr>
        <p:spPr>
          <a:xfrm>
            <a:off x="431800" y="2813164"/>
            <a:ext cx="470408" cy="369332"/>
          </a:xfrm>
          <a:prstGeom prst="rect">
            <a:avLst/>
          </a:prstGeom>
          <a:noFill/>
        </p:spPr>
        <p:txBody>
          <a:bodyPr wrap="square">
            <a:spAutoFit/>
          </a:bodyPr>
          <a:lstStyle/>
          <a:p>
            <a:r>
              <a:rPr lang="en-US" altLang="en-US" dirty="0">
                <a:solidFill>
                  <a:schemeClr val="bg1"/>
                </a:solidFill>
                <a:latin typeface="Arial Black" panose="020B0A04020102020204" pitchFamily="34" charset="0"/>
                <a:cs typeface="Arial" panose="020B0604020202020204" pitchFamily="34" charset="0"/>
              </a:rPr>
              <a:t>3.</a:t>
            </a:r>
            <a:endParaRPr lang="en-US" altLang="en-US" dirty="0">
              <a:solidFill>
                <a:schemeClr val="bg1"/>
              </a:solidFill>
              <a:latin typeface="Arial "/>
              <a:cs typeface="Arial" panose="020B0604020202020204" pitchFamily="34" charset="0"/>
            </a:endParaRPr>
          </a:p>
        </p:txBody>
      </p:sp>
      <p:sp>
        <p:nvSpPr>
          <p:cNvPr id="13" name="TextBox 12">
            <a:extLst>
              <a:ext uri="{FF2B5EF4-FFF2-40B4-BE49-F238E27FC236}">
                <a16:creationId xmlns:a16="http://schemas.microsoft.com/office/drawing/2014/main" id="{E95D37EE-A3D5-EBB4-DA9B-6D67D373CA5C}"/>
              </a:ext>
            </a:extLst>
          </p:cNvPr>
          <p:cNvSpPr txBox="1"/>
          <p:nvPr/>
        </p:nvSpPr>
        <p:spPr>
          <a:xfrm>
            <a:off x="5123065" y="2824189"/>
            <a:ext cx="470408" cy="369332"/>
          </a:xfrm>
          <a:prstGeom prst="rect">
            <a:avLst/>
          </a:prstGeom>
          <a:noFill/>
        </p:spPr>
        <p:txBody>
          <a:bodyPr wrap="square">
            <a:spAutoFit/>
          </a:bodyPr>
          <a:lstStyle/>
          <a:p>
            <a:r>
              <a:rPr lang="en-US" altLang="en-US" dirty="0">
                <a:solidFill>
                  <a:schemeClr val="bg1"/>
                </a:solidFill>
                <a:latin typeface="Arial Black" panose="020B0A04020102020204" pitchFamily="34" charset="0"/>
                <a:cs typeface="Arial" panose="020B0604020202020204" pitchFamily="34" charset="0"/>
              </a:rPr>
              <a:t>4.</a:t>
            </a:r>
            <a:endParaRPr lang="en-US" altLang="en-US" dirty="0">
              <a:solidFill>
                <a:schemeClr val="bg1"/>
              </a:solidFill>
              <a:latin typeface="Arial "/>
              <a:cs typeface="Arial" panose="020B0604020202020204" pitchFamily="34" charset="0"/>
            </a:endParaRPr>
          </a:p>
        </p:txBody>
      </p:sp>
      <p:sp>
        <p:nvSpPr>
          <p:cNvPr id="3" name="TextBox 2">
            <a:extLst>
              <a:ext uri="{FF2B5EF4-FFF2-40B4-BE49-F238E27FC236}">
                <a16:creationId xmlns:a16="http://schemas.microsoft.com/office/drawing/2014/main" id="{6F31B413-362C-9101-88A8-BF5C51011C80}"/>
              </a:ext>
            </a:extLst>
          </p:cNvPr>
          <p:cNvSpPr txBox="1"/>
          <p:nvPr/>
        </p:nvSpPr>
        <p:spPr>
          <a:xfrm>
            <a:off x="5524385" y="2888411"/>
            <a:ext cx="3698240" cy="1163395"/>
          </a:xfrm>
          <a:prstGeom prst="rect">
            <a:avLst/>
          </a:prstGeom>
          <a:noFill/>
        </p:spPr>
        <p:txBody>
          <a:bodyPr wrap="square">
            <a:spAutoFit/>
          </a:bodyPr>
          <a:lstStyle/>
          <a:p>
            <a:pPr marR="0" lvl="0">
              <a:lnSpc>
                <a:spcPct val="107000"/>
              </a:lnSpc>
              <a:spcBef>
                <a:spcPts val="0"/>
              </a:spcBef>
              <a:spcAft>
                <a:spcPts val="0"/>
              </a:spcAft>
            </a:pPr>
            <a:r>
              <a:rPr lang="en-US" sz="14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Translated languages include:</a:t>
            </a:r>
          </a:p>
          <a:p>
            <a:pPr marL="342900" marR="0" lvl="0" indent="-342900">
              <a:lnSpc>
                <a:spcPct val="107000"/>
              </a:lnSpc>
              <a:spcBef>
                <a:spcPts val="0"/>
              </a:spcBef>
              <a:spcAft>
                <a:spcPts val="0"/>
              </a:spcAft>
              <a:buFont typeface="Arial" panose="020B0604020202020204" pitchFamily="34" charset="0"/>
              <a:buChar char="•"/>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Internal employees: French, German, Italian, Portuguese, Chinese</a:t>
            </a:r>
          </a:p>
          <a:p>
            <a:pPr marL="342900" marR="0" lvl="0" indent="-342900">
              <a:lnSpc>
                <a:spcPct val="107000"/>
              </a:lnSpc>
              <a:spcBef>
                <a:spcPts val="0"/>
              </a:spcBef>
              <a:spcAft>
                <a:spcPts val="0"/>
              </a:spcAft>
              <a:buFont typeface="Arial" panose="020B0604020202020204" pitchFamily="34" charset="0"/>
              <a:buChar char="•"/>
            </a:pPr>
            <a:r>
              <a:rPr lang="en-US" sz="13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Customers/Suppliers/Press: also include Spanish</a:t>
            </a:r>
          </a:p>
        </p:txBody>
      </p:sp>
      <p:sp>
        <p:nvSpPr>
          <p:cNvPr id="10" name="Slide Number Placeholder 5">
            <a:extLst>
              <a:ext uri="{FF2B5EF4-FFF2-40B4-BE49-F238E27FC236}">
                <a16:creationId xmlns:a16="http://schemas.microsoft.com/office/drawing/2014/main" id="{19CDC060-031A-C23B-2A44-3ECC66BD5038}"/>
              </a:ext>
            </a:extLst>
          </p:cNvPr>
          <p:cNvSpPr>
            <a:spLocks noGrp="1"/>
          </p:cNvSpPr>
          <p:nvPr>
            <p:ph type="sldNum" sz="quarter" idx="12"/>
          </p:nvPr>
        </p:nvSpPr>
        <p:spPr>
          <a:xfrm>
            <a:off x="11600872" y="6356350"/>
            <a:ext cx="302779" cy="365125"/>
          </a:xfrm>
        </p:spPr>
        <p:txBody>
          <a:bodyPr/>
          <a:lstStyle/>
          <a:p>
            <a:fld id="{7DC13559-D27C-4E5A-A67E-3D201CAB4492}" type="slidenum">
              <a:rPr lang="en-US" sz="1400" b="1" smtClean="0">
                <a:solidFill>
                  <a:schemeClr val="bg1"/>
                </a:solidFill>
                <a:latin typeface="Arial" panose="020B0604020202020204" pitchFamily="34" charset="0"/>
                <a:cs typeface="Arial" panose="020B0604020202020204" pitchFamily="34" charset="0"/>
              </a:rPr>
              <a:t>9</a:t>
            </a:fld>
            <a:endParaRPr lang="en-US" sz="1400" b="1" dirty="0">
              <a:solidFill>
                <a:schemeClr val="bg1"/>
              </a:solidFill>
              <a:latin typeface="Arial" panose="020B0604020202020204" pitchFamily="34" charset="0"/>
              <a:cs typeface="Arial" panose="020B0604020202020204" pitchFamily="34" charset="0"/>
            </a:endParaRPr>
          </a:p>
        </p:txBody>
      </p:sp>
      <p:sp>
        <p:nvSpPr>
          <p:cNvPr id="2" name="Holder 5">
            <a:extLst>
              <a:ext uri="{FF2B5EF4-FFF2-40B4-BE49-F238E27FC236}">
                <a16:creationId xmlns:a16="http://schemas.microsoft.com/office/drawing/2014/main" id="{EFBC8625-3C1D-0838-B8E7-6A13F905C844}"/>
              </a:ext>
            </a:extLst>
          </p:cNvPr>
          <p:cNvSpPr txBox="1">
            <a:spLocks/>
          </p:cNvSpPr>
          <p:nvPr/>
        </p:nvSpPr>
        <p:spPr>
          <a:xfrm>
            <a:off x="455421" y="6457374"/>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bg1"/>
                </a:solidFill>
                <a:effectLst/>
                <a:latin typeface="Arial" panose="020B0604020202020204" pitchFamily="34" charset="0"/>
                <a:ea typeface="Calibri" panose="020F0502020204030204" pitchFamily="34" charset="0"/>
                <a:cs typeface="Arial" panose="020B0604020202020204" pitchFamily="34" charset="0"/>
              </a:rPr>
              <a:t>© 100-Day Advisors    MandAPlaybook.com</a:t>
            </a:r>
            <a:endParaRPr lang="en-US" sz="1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693559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1231</TotalTime>
  <Words>1238</Words>
  <Application>Microsoft Macintosh PowerPoint</Application>
  <PresentationFormat>Widescreen</PresentationFormat>
  <Paragraphs>201</Paragraphs>
  <Slides>15</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15</vt:i4>
      </vt:variant>
    </vt:vector>
  </HeadingPairs>
  <TitlesOfParts>
    <vt:vector size="26" baseType="lpstr">
      <vt:lpstr>Arial</vt:lpstr>
      <vt:lpstr>Arial </vt:lpstr>
      <vt:lpstr>Arial Black</vt:lpstr>
      <vt:lpstr>Calibri</vt:lpstr>
      <vt:lpstr>Calibri Light</vt:lpstr>
      <vt:lpstr>Century Gothic</vt:lpstr>
      <vt:lpstr>Poppins</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HR</dc:title>
  <cp:lastModifiedBy>JOE ABERGER</cp:lastModifiedBy>
  <cp:revision>4</cp:revision>
  <dcterms:created xsi:type="dcterms:W3CDTF">2023-10-18T10:23:19Z</dcterms:created>
  <dcterms:modified xsi:type="dcterms:W3CDTF">2026-06-17T00:12:04Z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1333487</vt:lpwstr>
  </property>
  <property fmtid="{D5CDD505-2E9C-101B-9397-08002B2CF9AE}" pid="3" name="NXPowerLiteSettings">
    <vt:lpwstr>F7000400038000</vt:lpwstr>
  </property>
  <property fmtid="{D5CDD505-2E9C-101B-9397-08002B2CF9AE}" pid="4" name="NXPowerLiteVersion">
    <vt:lpwstr>S10.0.0</vt:lpwstr>
  </property>
</Properties>
</file>